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Lst>
  <p:notesMasterIdLst>
    <p:notesMasterId r:id="rId21"/>
  </p:notesMasterIdLst>
  <p:sldIdLst>
    <p:sldId id="274" r:id="rId3"/>
    <p:sldId id="256" r:id="rId4"/>
    <p:sldId id="257" r:id="rId5"/>
    <p:sldId id="258" r:id="rId6"/>
    <p:sldId id="259" r:id="rId7"/>
    <p:sldId id="260" r:id="rId8"/>
    <p:sldId id="261" r:id="rId9"/>
    <p:sldId id="262" r:id="rId10"/>
    <p:sldId id="263" r:id="rId11"/>
    <p:sldId id="264" r:id="rId12"/>
    <p:sldId id="265" r:id="rId13"/>
    <p:sldId id="269" r:id="rId14"/>
    <p:sldId id="266" r:id="rId15"/>
    <p:sldId id="267" r:id="rId16"/>
    <p:sldId id="268" r:id="rId17"/>
    <p:sldId id="270" r:id="rId18"/>
    <p:sldId id="272" r:id="rId19"/>
    <p:sldId id="273" r:id="rId20"/>
  </p:sldIdLst>
  <p:sldSz cx="9144000" cy="6858000" type="screen4x3"/>
  <p:notesSz cx="6858000" cy="9144000"/>
  <p:embeddedFontLst>
    <p:embeddedFont>
      <p:font typeface="Candara" panose="020E0502030303020204" pitchFamily="34" charset="0"/>
      <p:regular r:id="rId22"/>
      <p:bold r:id="rId23"/>
      <p:italic r:id="rId24"/>
      <p:boldItalic r:id="rId25"/>
    </p:embeddedFont>
    <p:embeddedFont>
      <p:font typeface="Arial Black" panose="020B0A04020102020204" pitchFamily="34" charset="0"/>
      <p:bold r:id="rId26"/>
    </p:embeddedFon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982" autoAdjust="0"/>
  </p:normalViewPr>
  <p:slideViewPr>
    <p:cSldViewPr>
      <p:cViewPr varScale="1">
        <p:scale>
          <a:sx n="59" d="100"/>
          <a:sy n="59" d="100"/>
        </p:scale>
        <p:origin x="-11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notesMaster" Target="notesMasters/notesMaster1.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4.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6F3EF2-973E-4EF9-860B-D8F82747850E}" type="datetimeFigureOut">
              <a:rPr lang="en-US" smtClean="0"/>
              <a:t>11/6/2015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E365E9-99D3-4AAB-942F-487DDABF78E0}" type="slidenum">
              <a:rPr lang="en-US" smtClean="0"/>
              <a:t>‹#›</a:t>
            </a:fld>
            <a:endParaRPr lang="en-US"/>
          </a:p>
        </p:txBody>
      </p:sp>
    </p:spTree>
    <p:extLst>
      <p:ext uri="{BB962C8B-B14F-4D97-AF65-F5344CB8AC3E}">
        <p14:creationId xmlns:p14="http://schemas.microsoft.com/office/powerpoint/2010/main" val="426805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815730-53D4-4A70-A793-3B66B1DB4E81}" type="slidenum">
              <a:rPr lang="en-US" altLang="en-US">
                <a:solidFill>
                  <a:prstClr val="black"/>
                </a:solidFill>
              </a:rPr>
              <a:pPr/>
              <a:t>2</a:t>
            </a:fld>
            <a:endParaRPr lang="en-US" altLang="en-US">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CCA461-595C-47D2-B5A4-0EFAEC9BE803}" type="slidenum">
              <a:rPr lang="en-US" altLang="en-US">
                <a:solidFill>
                  <a:prstClr val="black"/>
                </a:solidFill>
              </a:rPr>
              <a:pPr/>
              <a:t>3</a:t>
            </a:fld>
            <a:endParaRPr lang="en-US" altLang="en-US">
              <a:solidFill>
                <a:prstClr val="black"/>
              </a:solidFill>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6053F3-7F98-4EC7-A79E-D57048CE86E6}" type="slidenum">
              <a:rPr lang="en-US" altLang="en-US">
                <a:solidFill>
                  <a:prstClr val="black"/>
                </a:solidFill>
              </a:rPr>
              <a:pPr/>
              <a:t>6</a:t>
            </a:fld>
            <a:endParaRPr lang="en-US" altLang="en-US">
              <a:solidFill>
                <a:prstClr val="black"/>
              </a:solidFill>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AA0DA4-2CB4-41DF-8A6D-175DD99E7AD9}" type="slidenum">
              <a:rPr lang="en-US" altLang="en-US" smtClean="0">
                <a:solidFill>
                  <a:prstClr val="black"/>
                </a:solidFill>
              </a:rPr>
              <a:pPr/>
              <a:t>11</a:t>
            </a:fld>
            <a:endParaRPr lang="en-US" altLang="en-US">
              <a:solidFill>
                <a:prstClr val="black"/>
              </a:solidFill>
            </a:endParaRPr>
          </a:p>
        </p:txBody>
      </p:sp>
    </p:spTree>
    <p:extLst>
      <p:ext uri="{BB962C8B-B14F-4D97-AF65-F5344CB8AC3E}">
        <p14:creationId xmlns:p14="http://schemas.microsoft.com/office/powerpoint/2010/main" val="2305215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AA0DA4-2CB4-41DF-8A6D-175DD99E7AD9}" type="slidenum">
              <a:rPr lang="en-US" altLang="en-US">
                <a:solidFill>
                  <a:prstClr val="black"/>
                </a:solidFill>
              </a:rPr>
              <a:pPr/>
              <a:t>12</a:t>
            </a:fld>
            <a:endParaRPr lang="en-US" altLang="en-US">
              <a:solidFill>
                <a:prstClr val="black"/>
              </a:solidFill>
            </a:endParaRPr>
          </a:p>
        </p:txBody>
      </p:sp>
    </p:spTree>
    <p:extLst>
      <p:ext uri="{BB962C8B-B14F-4D97-AF65-F5344CB8AC3E}">
        <p14:creationId xmlns:p14="http://schemas.microsoft.com/office/powerpoint/2010/main" val="2305215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AA0DA4-2CB4-41DF-8A6D-175DD99E7AD9}" type="slidenum">
              <a:rPr lang="en-US" altLang="en-US" smtClean="0">
                <a:solidFill>
                  <a:prstClr val="black"/>
                </a:solidFill>
              </a:rPr>
              <a:pPr/>
              <a:t>13</a:t>
            </a:fld>
            <a:endParaRPr lang="en-US" altLang="en-US">
              <a:solidFill>
                <a:prstClr val="black"/>
              </a:solidFill>
            </a:endParaRPr>
          </a:p>
        </p:txBody>
      </p:sp>
    </p:spTree>
    <p:extLst>
      <p:ext uri="{BB962C8B-B14F-4D97-AF65-F5344CB8AC3E}">
        <p14:creationId xmlns:p14="http://schemas.microsoft.com/office/powerpoint/2010/main" val="2305215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FCC5D9-3A85-4ADE-8B2E-420DC307989F}"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1899492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CC5D9-3A85-4ADE-8B2E-420DC307989F}"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297183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CC5D9-3A85-4ADE-8B2E-420DC307989F}"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2667387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7171" name="Rectangle 3"/>
          <p:cNvSpPr>
            <a:spLocks noGrp="1" noChangeArrowheads="1"/>
          </p:cNvSpPr>
          <p:nvPr>
            <p:ph type="ctrTitle"/>
          </p:nvPr>
        </p:nvSpPr>
        <p:spPr>
          <a:xfrm>
            <a:off x="762000" y="1371600"/>
            <a:ext cx="7696200" cy="2057400"/>
          </a:xfrm>
        </p:spPr>
        <p:txBody>
          <a:bodyPr/>
          <a:lstStyle>
            <a:lvl1pPr>
              <a:defRPr sz="5400"/>
            </a:lvl1pPr>
          </a:lstStyle>
          <a:p>
            <a:pPr lvl="0"/>
            <a:r>
              <a:rPr lang="en-US" altLang="en-US" noProof="0" smtClean="0"/>
              <a:t>Click to edit Master title style</a:t>
            </a:r>
          </a:p>
        </p:txBody>
      </p:sp>
      <p:sp>
        <p:nvSpPr>
          <p:cNvPr id="717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7173" name="Rectangle 5"/>
          <p:cNvSpPr>
            <a:spLocks noGrp="1" noChangeArrowheads="1"/>
          </p:cNvSpPr>
          <p:nvPr>
            <p:ph type="dt" sz="half" idx="2"/>
          </p:nvPr>
        </p:nvSpPr>
        <p:spPr>
          <a:xfrm>
            <a:off x="457200" y="6248400"/>
            <a:ext cx="2133600" cy="457200"/>
          </a:xfrm>
        </p:spPr>
        <p:txBody>
          <a:bodyPr/>
          <a:lstStyle>
            <a:lvl1pPr>
              <a:defRPr/>
            </a:lvl1pPr>
          </a:lstStyle>
          <a:p>
            <a:endParaRPr lang="en-US" altLang="en-US">
              <a:solidFill>
                <a:srgbClr val="000000"/>
              </a:solidFill>
            </a:endParaRPr>
          </a:p>
        </p:txBody>
      </p:sp>
      <p:sp>
        <p:nvSpPr>
          <p:cNvPr id="7174" name="Rectangle 6"/>
          <p:cNvSpPr>
            <a:spLocks noGrp="1" noChangeArrowheads="1"/>
          </p:cNvSpPr>
          <p:nvPr>
            <p:ph type="ftr" sz="quarter" idx="3"/>
          </p:nvPr>
        </p:nvSpPr>
        <p:spPr/>
        <p:txBody>
          <a:bodyPr/>
          <a:lstStyle>
            <a:lvl1pPr>
              <a:defRPr/>
            </a:lvl1pPr>
          </a:lstStyle>
          <a:p>
            <a:endParaRPr lang="en-US" altLang="en-US">
              <a:solidFill>
                <a:srgbClr val="000000"/>
              </a:solidFill>
            </a:endParaRPr>
          </a:p>
        </p:txBody>
      </p:sp>
      <p:sp>
        <p:nvSpPr>
          <p:cNvPr id="7175" name="Rectangle 7"/>
          <p:cNvSpPr>
            <a:spLocks noGrp="1" noChangeArrowheads="1"/>
          </p:cNvSpPr>
          <p:nvPr>
            <p:ph type="sldNum" sz="quarter" idx="4"/>
          </p:nvPr>
        </p:nvSpPr>
        <p:spPr>
          <a:xfrm>
            <a:off x="6553200" y="6248400"/>
            <a:ext cx="2133600" cy="457200"/>
          </a:xfrm>
        </p:spPr>
        <p:txBody>
          <a:bodyPr/>
          <a:lstStyle>
            <a:lvl1pPr>
              <a:defRPr b="1"/>
            </a:lvl1pPr>
          </a:lstStyle>
          <a:p>
            <a:fld id="{B604C2C0-B41C-4981-A03E-342AA4C174E2}" type="slidenum">
              <a:rPr lang="en-US" altLang="en-US">
                <a:solidFill>
                  <a:srgbClr val="000000"/>
                </a:solidFill>
              </a:rPr>
              <a:pPr/>
              <a:t>‹#›</a:t>
            </a:fld>
            <a:endParaRPr lang="en-US" altLang="en-US">
              <a:solidFill>
                <a:srgbClr val="000000"/>
              </a:solidFill>
            </a:endParaRPr>
          </a:p>
        </p:txBody>
      </p:sp>
      <p:grpSp>
        <p:nvGrpSpPr>
          <p:cNvPr id="7176" name="Group 8"/>
          <p:cNvGrpSpPr>
            <a:grpSpLocks/>
          </p:cNvGrpSpPr>
          <p:nvPr/>
        </p:nvGrpSpPr>
        <p:grpSpPr bwMode="auto">
          <a:xfrm>
            <a:off x="381000" y="304800"/>
            <a:ext cx="8391525" cy="5791200"/>
            <a:chOff x="240" y="192"/>
            <a:chExt cx="5286" cy="3648"/>
          </a:xfrm>
        </p:grpSpPr>
        <p:sp>
          <p:nvSpPr>
            <p:cNvPr id="7177"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7178"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7179"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7180"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7181"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182"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grpSp>
    </p:spTree>
    <p:extLst>
      <p:ext uri="{BB962C8B-B14F-4D97-AF65-F5344CB8AC3E}">
        <p14:creationId xmlns:p14="http://schemas.microsoft.com/office/powerpoint/2010/main" val="245424697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A829993-5035-40AA-9B76-A5900381295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79781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4C08579-7072-48E3-9306-09D3BB3A20A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7377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CF369B49-D548-4766-AAA5-8C250AFF5D8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49328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D214DA1-2DF0-41A2-8A2D-1BE7D3249C3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96545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277F2529-7BFB-4AB8-83CE-A029012EB1E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288454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06D7F687-F384-49B3-8DAF-79FA8C60734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5714647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D692282-265E-40ED-934C-C89A0D5DA6F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26292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CC5D9-3A85-4ADE-8B2E-420DC307989F}"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19453442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82BFB66-CB4B-40B2-8145-93CBA38E5F4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174515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A2A43D2-E493-4407-A609-267E0559DF4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44205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320BF12-284E-4FA3-B543-CFBA62AE07C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5264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CC5D9-3A85-4ADE-8B2E-420DC307989F}"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3384668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FCC5D9-3A85-4ADE-8B2E-420DC307989F}"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1558836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FCC5D9-3A85-4ADE-8B2E-420DC307989F}" type="datetimeFigureOut">
              <a:rPr lang="en-US" smtClean="0"/>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44671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FCC5D9-3A85-4ADE-8B2E-420DC307989F}" type="datetimeFigureOut">
              <a:rPr lang="en-US" smtClean="0"/>
              <a:t>11/6/2015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158015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CC5D9-3A85-4ADE-8B2E-420DC307989F}" type="datetimeFigureOut">
              <a:rPr lang="en-US" smtClean="0"/>
              <a:t>11/6/2015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86915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CC5D9-3A85-4ADE-8B2E-420DC307989F}"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3807417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CC5D9-3A85-4ADE-8B2E-420DC307989F}"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4B7D3-ABC3-4FB5-B6FC-A240613F14ED}" type="slidenum">
              <a:rPr lang="en-US" smtClean="0"/>
              <a:t>‹#›</a:t>
            </a:fld>
            <a:endParaRPr lang="en-US"/>
          </a:p>
        </p:txBody>
      </p:sp>
    </p:spTree>
    <p:extLst>
      <p:ext uri="{BB962C8B-B14F-4D97-AF65-F5344CB8AC3E}">
        <p14:creationId xmlns:p14="http://schemas.microsoft.com/office/powerpoint/2010/main" val="3570058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CC5D9-3A85-4ADE-8B2E-420DC307989F}" type="datetimeFigureOut">
              <a:rPr lang="en-US" smtClean="0"/>
              <a:t>11/6/2015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F4B7D3-ABC3-4FB5-B6FC-A240613F14ED}" type="slidenum">
              <a:rPr lang="en-US" smtClean="0"/>
              <a:t>‹#›</a:t>
            </a:fld>
            <a:endParaRPr lang="en-US"/>
          </a:p>
        </p:txBody>
      </p:sp>
    </p:spTree>
    <p:extLst>
      <p:ext uri="{BB962C8B-B14F-4D97-AF65-F5344CB8AC3E}">
        <p14:creationId xmlns:p14="http://schemas.microsoft.com/office/powerpoint/2010/main" val="3867156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5334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6147" name="Rectangle 3"/>
          <p:cNvSpPr>
            <a:spLocks noGrp="1" noChangeArrowheads="1"/>
          </p:cNvSpPr>
          <p:nvPr>
            <p:ph type="body" idx="1"/>
          </p:nvPr>
        </p:nvSpPr>
        <p:spPr bwMode="auto">
          <a:xfrm>
            <a:off x="457200" y="1828800"/>
            <a:ext cx="8229600" cy="430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48" name="Rectangle 4"/>
          <p:cNvSpPr>
            <a:spLocks noGrp="1" noChangeArrowheads="1"/>
          </p:cNvSpPr>
          <p:nvPr>
            <p:ph type="dt" sz="half" idx="2"/>
          </p:nvPr>
        </p:nvSpPr>
        <p:spPr bwMode="auto">
          <a:xfrm>
            <a:off x="457200" y="62484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pPr fontAlgn="base">
              <a:spcBef>
                <a:spcPct val="0"/>
              </a:spcBef>
              <a:spcAft>
                <a:spcPct val="0"/>
              </a:spcAft>
            </a:pPr>
            <a:endParaRPr lang="en-US" altLang="en-US">
              <a:solidFill>
                <a:srgbClr val="000000"/>
              </a:solidFill>
            </a:endParaRPr>
          </a:p>
        </p:txBody>
      </p:sp>
      <p:sp>
        <p:nvSpPr>
          <p:cNvPr id="614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pPr>
            <a:endParaRPr lang="en-US" altLang="en-US">
              <a:solidFill>
                <a:srgbClr val="000000"/>
              </a:solidFill>
            </a:endParaRPr>
          </a:p>
        </p:txBody>
      </p:sp>
      <p:sp>
        <p:nvSpPr>
          <p:cNvPr id="6150"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pPr>
            <a:fld id="{3F891DF1-B0B5-41A7-8349-730988F754D9}" type="slidenum">
              <a:rPr lang="en-US" altLang="en-US">
                <a:solidFill>
                  <a:srgbClr val="000000"/>
                </a:solidFill>
              </a:rPr>
              <a:pPr fontAlgn="base">
                <a:spcBef>
                  <a:spcPct val="0"/>
                </a:spcBef>
                <a:spcAft>
                  <a:spcPct val="0"/>
                </a:spcAft>
              </a:pPr>
              <a:t>‹#›</a:t>
            </a:fld>
            <a:endParaRPr lang="en-US" altLang="en-US">
              <a:solidFill>
                <a:srgbClr val="000000"/>
              </a:solidFill>
            </a:endParaRPr>
          </a:p>
        </p:txBody>
      </p:sp>
      <p:grpSp>
        <p:nvGrpSpPr>
          <p:cNvPr id="6151" name="Group 7"/>
          <p:cNvGrpSpPr>
            <a:grpSpLocks/>
          </p:cNvGrpSpPr>
          <p:nvPr/>
        </p:nvGrpSpPr>
        <p:grpSpPr bwMode="auto">
          <a:xfrm>
            <a:off x="279400" y="152400"/>
            <a:ext cx="8686800" cy="1600200"/>
            <a:chOff x="176" y="96"/>
            <a:chExt cx="5472" cy="1008"/>
          </a:xfrm>
        </p:grpSpPr>
        <p:sp>
          <p:nvSpPr>
            <p:cNvPr id="6152"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15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615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615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sp>
          <p:nvSpPr>
            <p:cNvPr id="615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en-US" sz="2400">
                <a:solidFill>
                  <a:srgbClr val="000000"/>
                </a:solidFill>
                <a:latin typeface="Times New Roman" pitchFamily="18" charset="0"/>
              </a:endParaRPr>
            </a:p>
          </p:txBody>
        </p:sp>
      </p:grpSp>
    </p:spTree>
    <p:extLst>
      <p:ext uri="{BB962C8B-B14F-4D97-AF65-F5344CB8AC3E}">
        <p14:creationId xmlns:p14="http://schemas.microsoft.com/office/powerpoint/2010/main" val="13184691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fontAlgn="base">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fontAlgn="base">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fontAlgn="base">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Is A Good Thing!</a:t>
            </a:r>
            <a:endParaRPr lang="en-US" dirty="0"/>
          </a:p>
        </p:txBody>
      </p:sp>
      <p:sp>
        <p:nvSpPr>
          <p:cNvPr id="3" name="Content Placeholder 2"/>
          <p:cNvSpPr>
            <a:spLocks noGrp="1"/>
          </p:cNvSpPr>
          <p:nvPr>
            <p:ph idx="1"/>
          </p:nvPr>
        </p:nvSpPr>
        <p:spPr>
          <a:xfrm>
            <a:off x="457200" y="1828800"/>
            <a:ext cx="8229600" cy="5029200"/>
          </a:xfrm>
        </p:spPr>
        <p:txBody>
          <a:bodyPr>
            <a:normAutofit fontScale="92500" lnSpcReduction="10000"/>
          </a:bodyPr>
          <a:lstStyle/>
          <a:p>
            <a:r>
              <a:rPr lang="en-US" sz="3600" dirty="0" smtClean="0">
                <a:latin typeface="Candara" panose="020E0502030303020204" pitchFamily="34" charset="0"/>
              </a:rPr>
              <a:t>Isaiah 1:18:</a:t>
            </a:r>
          </a:p>
          <a:p>
            <a:pPr lvl="1"/>
            <a:r>
              <a:rPr lang="en-US" sz="3200" dirty="0" smtClean="0">
                <a:latin typeface="Candara" panose="020E0502030303020204" pitchFamily="34" charset="0"/>
              </a:rPr>
              <a:t>“‘Come </a:t>
            </a:r>
            <a:r>
              <a:rPr lang="en-US" sz="3200" dirty="0">
                <a:latin typeface="Candara" panose="020E0502030303020204" pitchFamily="34" charset="0"/>
              </a:rPr>
              <a:t>now, and let us reason together</a:t>
            </a:r>
            <a:r>
              <a:rPr lang="en-US" sz="3200" dirty="0" smtClean="0">
                <a:latin typeface="Candara" panose="020E0502030303020204" pitchFamily="34" charset="0"/>
              </a:rPr>
              <a:t>,’ </a:t>
            </a:r>
            <a:r>
              <a:rPr lang="en-US" sz="3200" dirty="0">
                <a:latin typeface="Candara" panose="020E0502030303020204" pitchFamily="34" charset="0"/>
              </a:rPr>
              <a:t>Says the LORD, </a:t>
            </a:r>
            <a:r>
              <a:rPr lang="en-US" sz="3200" dirty="0" smtClean="0">
                <a:latin typeface="Candara" panose="020E0502030303020204" pitchFamily="34" charset="0"/>
              </a:rPr>
              <a:t>‘Though </a:t>
            </a:r>
            <a:r>
              <a:rPr lang="en-US" sz="3200" dirty="0">
                <a:latin typeface="Candara" panose="020E0502030303020204" pitchFamily="34" charset="0"/>
              </a:rPr>
              <a:t>your sins are like scarlet, They shall be as white as snow; Though they are red like crimson, They shall be as wool</a:t>
            </a:r>
            <a:r>
              <a:rPr lang="en-US" sz="3200" dirty="0" smtClean="0">
                <a:latin typeface="Candara" panose="020E0502030303020204" pitchFamily="34" charset="0"/>
              </a:rPr>
              <a:t>.’”</a:t>
            </a:r>
          </a:p>
          <a:p>
            <a:r>
              <a:rPr lang="en-US" sz="3600" dirty="0" smtClean="0">
                <a:latin typeface="Candara" panose="020E0502030303020204" pitchFamily="34" charset="0"/>
              </a:rPr>
              <a:t>Acts 17:2:</a:t>
            </a:r>
          </a:p>
          <a:p>
            <a:pPr lvl="1"/>
            <a:r>
              <a:rPr lang="en-US" sz="3200" dirty="0">
                <a:latin typeface="Candara" panose="020E0502030303020204" pitchFamily="34" charset="0"/>
              </a:rPr>
              <a:t>“Then Paul, as his custom was, went in to them, and for three Sabbaths reasoned with them from the </a:t>
            </a:r>
            <a:r>
              <a:rPr lang="en-US" sz="3200" dirty="0" smtClean="0">
                <a:latin typeface="Candara" panose="020E0502030303020204" pitchFamily="34" charset="0"/>
              </a:rPr>
              <a:t>Scriptures.”</a:t>
            </a:r>
            <a:endParaRPr lang="en-US" sz="3200" dirty="0">
              <a:latin typeface="Candara" panose="020E0502030303020204" pitchFamily="34" charset="0"/>
            </a:endParaRPr>
          </a:p>
        </p:txBody>
      </p:sp>
    </p:spTree>
    <p:extLst>
      <p:ext uri="{BB962C8B-B14F-4D97-AF65-F5344CB8AC3E}">
        <p14:creationId xmlns:p14="http://schemas.microsoft.com/office/powerpoint/2010/main" val="82662627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838200" y="2422525"/>
            <a:ext cx="27432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2771" name="Rectangle 3"/>
          <p:cNvSpPr>
            <a:spLocks noGrp="1" noChangeArrowheads="1"/>
          </p:cNvSpPr>
          <p:nvPr>
            <p:ph type="title"/>
          </p:nvPr>
        </p:nvSpPr>
        <p:spPr/>
        <p:txBody>
          <a:bodyPr/>
          <a:lstStyle/>
          <a:p>
            <a:r>
              <a:rPr lang="en-US" altLang="en-US"/>
              <a:t>1 Corinthians 12:13</a:t>
            </a:r>
          </a:p>
        </p:txBody>
      </p:sp>
      <p:sp>
        <p:nvSpPr>
          <p:cNvPr id="32772" name="Rectangle 4"/>
          <p:cNvSpPr>
            <a:spLocks noGrp="1" noChangeArrowheads="1"/>
          </p:cNvSpPr>
          <p:nvPr>
            <p:ph type="body" idx="1"/>
          </p:nvPr>
        </p:nvSpPr>
        <p:spPr>
          <a:xfrm>
            <a:off x="457200" y="1828800"/>
            <a:ext cx="8229600" cy="4876800"/>
          </a:xfrm>
        </p:spPr>
        <p:txBody>
          <a:bodyPr/>
          <a:lstStyle/>
          <a:p>
            <a:r>
              <a:rPr lang="en-US" altLang="en-US" dirty="0"/>
              <a:t>“For by one Spirit we were all baptized into one body––whether Jews or Greeks, whether slaves or free––and have all been made to drink into one Spirit.”</a:t>
            </a:r>
          </a:p>
          <a:p>
            <a:pPr lvl="1"/>
            <a:r>
              <a:rPr lang="en-US" altLang="en-US" dirty="0">
                <a:solidFill>
                  <a:schemeClr val="accent1">
                    <a:lumMod val="50000"/>
                  </a:schemeClr>
                </a:solidFill>
              </a:rPr>
              <a:t>this baptism is “into one body” (the church, see Eph. 1:22, 23</a:t>
            </a:r>
            <a:r>
              <a:rPr lang="en-US" altLang="en-US" dirty="0" smtClean="0">
                <a:solidFill>
                  <a:schemeClr val="accent1">
                    <a:lumMod val="50000"/>
                  </a:schemeClr>
                </a:solidFill>
              </a:rPr>
              <a:t>)</a:t>
            </a:r>
          </a:p>
          <a:p>
            <a:pPr lvl="2"/>
            <a:r>
              <a:rPr lang="en-US" altLang="en-US" dirty="0">
                <a:solidFill>
                  <a:schemeClr val="accent1">
                    <a:lumMod val="50000"/>
                  </a:schemeClr>
                </a:solidFill>
              </a:rPr>
              <a:t>c</a:t>
            </a:r>
            <a:r>
              <a:rPr lang="en-US" altLang="en-US" dirty="0" smtClean="0">
                <a:solidFill>
                  <a:schemeClr val="accent1">
                    <a:lumMod val="50000"/>
                  </a:schemeClr>
                </a:solidFill>
              </a:rPr>
              <a:t>ompare Acts 2:38, 40, 41, 47</a:t>
            </a:r>
            <a:endParaRPr lang="en-US" altLang="en-US" dirty="0" smtClean="0">
              <a:solidFill>
                <a:schemeClr val="accent1">
                  <a:lumMod val="50000"/>
                </a:schemeClr>
              </a:solidFill>
            </a:endParaRPr>
          </a:p>
          <a:p>
            <a:pPr lvl="1"/>
            <a:r>
              <a:rPr lang="en-US" altLang="en-US" dirty="0">
                <a:solidFill>
                  <a:schemeClr val="accent1">
                    <a:lumMod val="50000"/>
                  </a:schemeClr>
                </a:solidFill>
              </a:rPr>
              <a:t>i</a:t>
            </a:r>
            <a:r>
              <a:rPr lang="en-US" altLang="en-US" dirty="0" smtClean="0">
                <a:solidFill>
                  <a:schemeClr val="accent1">
                    <a:lumMod val="50000"/>
                  </a:schemeClr>
                </a:solidFill>
              </a:rPr>
              <a:t>s “into Christ” and </a:t>
            </a:r>
            <a:r>
              <a:rPr lang="en-US" altLang="en-US" dirty="0" smtClean="0">
                <a:solidFill>
                  <a:schemeClr val="accent1">
                    <a:lumMod val="50000"/>
                  </a:schemeClr>
                </a:solidFill>
              </a:rPr>
              <a:t>is attached to faith </a:t>
            </a:r>
            <a:br>
              <a:rPr lang="en-US" altLang="en-US" dirty="0" smtClean="0">
                <a:solidFill>
                  <a:schemeClr val="accent1">
                    <a:lumMod val="50000"/>
                  </a:schemeClr>
                </a:solidFill>
              </a:rPr>
            </a:br>
            <a:r>
              <a:rPr lang="en-US" altLang="en-US" dirty="0" smtClean="0">
                <a:solidFill>
                  <a:schemeClr val="accent1">
                    <a:lumMod val="50000"/>
                  </a:schemeClr>
                </a:solidFill>
              </a:rPr>
              <a:t>(</a:t>
            </a:r>
            <a:r>
              <a:rPr lang="en-US" altLang="en-US" dirty="0" smtClean="0">
                <a:solidFill>
                  <a:schemeClr val="accent1">
                    <a:lumMod val="50000"/>
                  </a:schemeClr>
                </a:solidFill>
              </a:rPr>
              <a:t>Gal. 3:26, 27)</a:t>
            </a:r>
            <a:endParaRPr lang="en-US" altLang="en-US" dirty="0">
              <a:solidFill>
                <a:schemeClr val="accent1">
                  <a:lumMod val="50000"/>
                </a:schemeClr>
              </a:solidFill>
            </a:endParaRPr>
          </a:p>
        </p:txBody>
      </p:sp>
      <p:cxnSp>
        <p:nvCxnSpPr>
          <p:cNvPr id="3" name="Straight Connector 2"/>
          <p:cNvCxnSpPr/>
          <p:nvPr/>
        </p:nvCxnSpPr>
        <p:spPr>
          <a:xfrm>
            <a:off x="3984990" y="2879725"/>
            <a:ext cx="424461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1066800" y="3276600"/>
            <a:ext cx="388620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70772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wipe(left)">
                                      <p:cBhvr>
                                        <p:cTn id="7" dur="3000"/>
                                        <p:tgtEl>
                                          <p:spTgt spid="32770"/>
                                        </p:tgtEl>
                                      </p:cBhvr>
                                    </p:animEffect>
                                  </p:childTnLst>
                                </p:cTn>
                              </p:par>
                              <p:par>
                                <p:cTn id="8" presetID="23" presetClass="entr" presetSubtype="16" fill="hold" nodeType="withEffect">
                                  <p:stCondLst>
                                    <p:cond delay="0"/>
                                  </p:stCondLst>
                                  <p:childTnLst>
                                    <p:set>
                                      <p:cBhvr>
                                        <p:cTn id="9" dur="1" fill="hold">
                                          <p:stCondLst>
                                            <p:cond delay="0"/>
                                          </p:stCondLst>
                                        </p:cTn>
                                        <p:tgtEl>
                                          <p:spTgt spid="32772">
                                            <p:txEl>
                                              <p:pRg st="1" end="1"/>
                                            </p:txEl>
                                          </p:spTgt>
                                        </p:tgtEl>
                                        <p:attrNameLst>
                                          <p:attrName>style.visibility</p:attrName>
                                        </p:attrNameLst>
                                      </p:cBhvr>
                                      <p:to>
                                        <p:strVal val="visible"/>
                                      </p:to>
                                    </p:set>
                                    <p:anim calcmode="lin" valueType="num">
                                      <p:cBhvr>
                                        <p:cTn id="10" dur="500" fill="hold"/>
                                        <p:tgtEl>
                                          <p:spTgt spid="32772">
                                            <p:txEl>
                                              <p:pRg st="1" end="1"/>
                                            </p:txEl>
                                          </p:spTgt>
                                        </p:tgtEl>
                                        <p:attrNameLst>
                                          <p:attrName>ppt_w</p:attrName>
                                        </p:attrNameLst>
                                      </p:cBhvr>
                                      <p:tavLst>
                                        <p:tav tm="0">
                                          <p:val>
                                            <p:fltVal val="0"/>
                                          </p:val>
                                        </p:tav>
                                        <p:tav tm="100000">
                                          <p:val>
                                            <p:strVal val="#ppt_w"/>
                                          </p:val>
                                        </p:tav>
                                      </p:tavLst>
                                    </p:anim>
                                    <p:anim calcmode="lin" valueType="num">
                                      <p:cBhvr>
                                        <p:cTn id="11" dur="500" fill="hold"/>
                                        <p:tgtEl>
                                          <p:spTgt spid="3277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nodeType="clickEffect">
                                  <p:stCondLst>
                                    <p:cond delay="0"/>
                                  </p:stCondLst>
                                  <p:childTnLst>
                                    <p:set>
                                      <p:cBhvr>
                                        <p:cTn id="15" dur="1" fill="hold">
                                          <p:stCondLst>
                                            <p:cond delay="0"/>
                                          </p:stCondLst>
                                        </p:cTn>
                                        <p:tgtEl>
                                          <p:spTgt spid="32772">
                                            <p:txEl>
                                              <p:pRg st="2" end="2"/>
                                            </p:txEl>
                                          </p:spTgt>
                                        </p:tgtEl>
                                        <p:attrNameLst>
                                          <p:attrName>style.visibility</p:attrName>
                                        </p:attrNameLst>
                                      </p:cBhvr>
                                      <p:to>
                                        <p:strVal val="visible"/>
                                      </p:to>
                                    </p:set>
                                    <p:anim calcmode="lin" valueType="num">
                                      <p:cBhvr>
                                        <p:cTn id="16" dur="500" fill="hold"/>
                                        <p:tgtEl>
                                          <p:spTgt spid="32772">
                                            <p:txEl>
                                              <p:pRg st="2" end="2"/>
                                            </p:txEl>
                                          </p:spTgt>
                                        </p:tgtEl>
                                        <p:attrNameLst>
                                          <p:attrName>ppt_w</p:attrName>
                                        </p:attrNameLst>
                                      </p:cBhvr>
                                      <p:tavLst>
                                        <p:tav tm="0">
                                          <p:val>
                                            <p:fltVal val="0"/>
                                          </p:val>
                                        </p:tav>
                                        <p:tav tm="100000">
                                          <p:val>
                                            <p:strVal val="#ppt_w"/>
                                          </p:val>
                                        </p:tav>
                                      </p:tavLst>
                                    </p:anim>
                                    <p:anim calcmode="lin" valueType="num">
                                      <p:cBhvr>
                                        <p:cTn id="17" dur="500" fill="hold"/>
                                        <p:tgtEl>
                                          <p:spTgt spid="3277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32772">
                                            <p:txEl>
                                              <p:pRg st="3" end="3"/>
                                            </p:txEl>
                                          </p:spTgt>
                                        </p:tgtEl>
                                        <p:attrNameLst>
                                          <p:attrName>style.visibility</p:attrName>
                                        </p:attrNameLst>
                                      </p:cBhvr>
                                      <p:to>
                                        <p:strVal val="visible"/>
                                      </p:to>
                                    </p:set>
                                    <p:anim calcmode="lin" valueType="num">
                                      <p:cBhvr>
                                        <p:cTn id="22" dur="500" fill="hold"/>
                                        <p:tgtEl>
                                          <p:spTgt spid="32772">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2772">
                                            <p:txEl>
                                              <p:pRg st="3" end="3"/>
                                            </p:txEl>
                                          </p:spTgt>
                                        </p:tgtEl>
                                        <p:attrNameLst>
                                          <p:attrName>ppt_h</p:attrName>
                                        </p:attrNameLst>
                                      </p:cBhvr>
                                      <p:tavLst>
                                        <p:tav tm="0">
                                          <p:val>
                                            <p:fltVal val="0"/>
                                          </p:val>
                                        </p:tav>
                                        <p:tav tm="100000">
                                          <p:val>
                                            <p:strVal val="#ppt_h"/>
                                          </p:val>
                                        </p:tav>
                                      </p:tavLst>
                                    </p:anim>
                                  </p:childTnLst>
                                </p:cTn>
                              </p:par>
                            </p:childTnLst>
                          </p:cTn>
                        </p:par>
                        <p:par>
                          <p:cTn id="24" fill="hold">
                            <p:stCondLst>
                              <p:cond delay="500"/>
                            </p:stCondLst>
                            <p:childTnLst>
                              <p:par>
                                <p:cTn id="25" presetID="16" presetClass="entr" presetSubtype="21"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par>
                          <p:cTn id="28" fill="hold">
                            <p:stCondLst>
                              <p:cond delay="1000"/>
                            </p:stCondLst>
                            <p:childTnLst>
                              <p:par>
                                <p:cTn id="29" presetID="16" presetClass="entr" presetSubtype="21" fill="hold"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arn(inVertical)">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191001" y="1938626"/>
            <a:ext cx="2100350" cy="441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32771" name="Rectangle 3"/>
          <p:cNvSpPr>
            <a:spLocks noGrp="1" noChangeArrowheads="1"/>
          </p:cNvSpPr>
          <p:nvPr>
            <p:ph type="title"/>
          </p:nvPr>
        </p:nvSpPr>
        <p:spPr/>
        <p:txBody>
          <a:bodyPr/>
          <a:lstStyle/>
          <a:p>
            <a:r>
              <a:rPr lang="en-US" altLang="en-US"/>
              <a:t>1 Corinthians 12:13</a:t>
            </a:r>
          </a:p>
        </p:txBody>
      </p:sp>
      <p:sp>
        <p:nvSpPr>
          <p:cNvPr id="32772" name="Rectangle 4"/>
          <p:cNvSpPr>
            <a:spLocks noGrp="1" noChangeArrowheads="1"/>
          </p:cNvSpPr>
          <p:nvPr>
            <p:ph type="body" idx="1"/>
          </p:nvPr>
        </p:nvSpPr>
        <p:spPr>
          <a:xfrm>
            <a:off x="457200" y="1828800"/>
            <a:ext cx="8229600" cy="4876800"/>
          </a:xfrm>
        </p:spPr>
        <p:txBody>
          <a:bodyPr/>
          <a:lstStyle/>
          <a:p>
            <a:r>
              <a:rPr lang="en-US" altLang="en-US" dirty="0"/>
              <a:t>“For by one Spirit we were all baptized into one body––whether Jews or Greeks, whether slaves or free––and have all been made to drink into one Spirit.”</a:t>
            </a:r>
          </a:p>
          <a:p>
            <a:pPr lvl="1"/>
            <a:r>
              <a:rPr lang="en-US" altLang="en-US" dirty="0" smtClean="0">
                <a:solidFill>
                  <a:schemeClr val="accent1">
                    <a:lumMod val="50000"/>
                  </a:schemeClr>
                </a:solidFill>
              </a:rPr>
              <a:t>is not “Holy Spirit Baptism” because “all” are not baptized that way </a:t>
            </a:r>
            <a:endParaRPr lang="en-US" altLang="en-US" dirty="0" smtClean="0">
              <a:solidFill>
                <a:schemeClr val="accent1">
                  <a:lumMod val="50000"/>
                </a:schemeClr>
              </a:solidFill>
            </a:endParaRPr>
          </a:p>
          <a:p>
            <a:pPr lvl="2"/>
            <a:r>
              <a:rPr lang="en-US" altLang="en-US" dirty="0"/>
              <a:t>t</a:t>
            </a:r>
            <a:r>
              <a:rPr lang="en-US" altLang="en-US" dirty="0" smtClean="0"/>
              <a:t>he Samaritans were never </a:t>
            </a:r>
            <a:r>
              <a:rPr lang="en-US" altLang="en-US" dirty="0"/>
              <a:t>baptized in the Spirit (Acts 8:12-17) </a:t>
            </a:r>
            <a:endParaRPr lang="en-US" altLang="en-US" dirty="0" smtClean="0"/>
          </a:p>
          <a:p>
            <a:pPr lvl="2"/>
            <a:r>
              <a:rPr lang="en-US" altLang="en-US" dirty="0" smtClean="0"/>
              <a:t>Paul was baptized with a </a:t>
            </a:r>
            <a:r>
              <a:rPr lang="en-US" altLang="en-US" dirty="0" smtClean="0">
                <a:solidFill>
                  <a:schemeClr val="bg2"/>
                </a:solidFill>
              </a:rPr>
              <a:t>burial</a:t>
            </a:r>
            <a:r>
              <a:rPr lang="en-US" altLang="en-US" dirty="0" smtClean="0"/>
              <a:t> and </a:t>
            </a:r>
            <a:r>
              <a:rPr lang="en-US" altLang="en-US" dirty="0" smtClean="0">
                <a:solidFill>
                  <a:schemeClr val="bg2"/>
                </a:solidFill>
              </a:rPr>
              <a:t>raising </a:t>
            </a:r>
            <a:r>
              <a:rPr lang="en-US" altLang="en-US" dirty="0" smtClean="0"/>
              <a:t>which does not take place in Holy Spirit baptism (Rom. 6:3, 4; cf. Col. 2:12)</a:t>
            </a:r>
            <a:endParaRPr lang="en-US" altLang="en-US" dirty="0"/>
          </a:p>
        </p:txBody>
      </p:sp>
    </p:spTree>
    <p:extLst>
      <p:ext uri="{BB962C8B-B14F-4D97-AF65-F5344CB8AC3E}">
        <p14:creationId xmlns:p14="http://schemas.microsoft.com/office/powerpoint/2010/main" val="2882181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par>
                          <p:cTn id="8" fill="hold">
                            <p:stCondLst>
                              <p:cond delay="2000"/>
                            </p:stCondLst>
                            <p:childTnLst>
                              <p:par>
                                <p:cTn id="9" presetID="23" presetClass="entr" presetSubtype="16" fill="hold" nodeType="afterEffect">
                                  <p:stCondLst>
                                    <p:cond delay="0"/>
                                  </p:stCondLst>
                                  <p:childTnLst>
                                    <p:set>
                                      <p:cBhvr>
                                        <p:cTn id="10" dur="1" fill="hold">
                                          <p:stCondLst>
                                            <p:cond delay="0"/>
                                          </p:stCondLst>
                                        </p:cTn>
                                        <p:tgtEl>
                                          <p:spTgt spid="32772">
                                            <p:txEl>
                                              <p:pRg st="1" end="1"/>
                                            </p:txEl>
                                          </p:spTgt>
                                        </p:tgtEl>
                                        <p:attrNameLst>
                                          <p:attrName>style.visibility</p:attrName>
                                        </p:attrNameLst>
                                      </p:cBhvr>
                                      <p:to>
                                        <p:strVal val="visible"/>
                                      </p:to>
                                    </p:set>
                                    <p:anim calcmode="lin" valueType="num">
                                      <p:cBhvr>
                                        <p:cTn id="11" dur="500" fill="hold"/>
                                        <p:tgtEl>
                                          <p:spTgt spid="32772">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277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2772">
                                            <p:txEl>
                                              <p:pRg st="2" end="2"/>
                                            </p:txEl>
                                          </p:spTgt>
                                        </p:tgtEl>
                                        <p:attrNameLst>
                                          <p:attrName>style.visibility</p:attrName>
                                        </p:attrNameLst>
                                      </p:cBhvr>
                                      <p:to>
                                        <p:strVal val="visible"/>
                                      </p:to>
                                    </p:set>
                                    <p:anim calcmode="lin" valueType="num">
                                      <p:cBhvr>
                                        <p:cTn id="17" dur="500" fill="hold"/>
                                        <p:tgtEl>
                                          <p:spTgt spid="32772">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277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32772">
                                            <p:txEl>
                                              <p:pRg st="3" end="3"/>
                                            </p:txEl>
                                          </p:spTgt>
                                        </p:tgtEl>
                                        <p:attrNameLst>
                                          <p:attrName>style.visibility</p:attrName>
                                        </p:attrNameLst>
                                      </p:cBhvr>
                                      <p:to>
                                        <p:strVal val="visible"/>
                                      </p:to>
                                    </p:set>
                                    <p:anim calcmode="lin" valueType="num">
                                      <p:cBhvr>
                                        <p:cTn id="23" dur="500" fill="hold"/>
                                        <p:tgtEl>
                                          <p:spTgt spid="3277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2772">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191001" y="1938626"/>
            <a:ext cx="2100350" cy="441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32771" name="Rectangle 3"/>
          <p:cNvSpPr>
            <a:spLocks noGrp="1" noChangeArrowheads="1"/>
          </p:cNvSpPr>
          <p:nvPr>
            <p:ph type="title"/>
          </p:nvPr>
        </p:nvSpPr>
        <p:spPr/>
        <p:txBody>
          <a:bodyPr/>
          <a:lstStyle/>
          <a:p>
            <a:r>
              <a:rPr lang="en-US" altLang="en-US"/>
              <a:t>1 Corinthians 12:13</a:t>
            </a:r>
          </a:p>
        </p:txBody>
      </p:sp>
      <p:sp>
        <p:nvSpPr>
          <p:cNvPr id="32772" name="Rectangle 4"/>
          <p:cNvSpPr>
            <a:spLocks noGrp="1" noChangeArrowheads="1"/>
          </p:cNvSpPr>
          <p:nvPr>
            <p:ph type="body" idx="1"/>
          </p:nvPr>
        </p:nvSpPr>
        <p:spPr>
          <a:xfrm>
            <a:off x="457200" y="1828800"/>
            <a:ext cx="8229600" cy="4876800"/>
          </a:xfrm>
        </p:spPr>
        <p:txBody>
          <a:bodyPr/>
          <a:lstStyle/>
          <a:p>
            <a:r>
              <a:rPr lang="en-US" altLang="en-US" dirty="0"/>
              <a:t>“For by one Spirit we were all baptized into one body––whether Jews or Greeks, whether slaves or free––and have all been made to drink into one Spirit.”</a:t>
            </a:r>
          </a:p>
          <a:p>
            <a:pPr lvl="1"/>
            <a:r>
              <a:rPr lang="en-US" altLang="en-US" dirty="0" smtClean="0">
                <a:solidFill>
                  <a:schemeClr val="accent1">
                    <a:lumMod val="50000"/>
                  </a:schemeClr>
                </a:solidFill>
              </a:rPr>
              <a:t>is not “Holy Spirit Baptism” because “all” are not baptized that way </a:t>
            </a:r>
            <a:endParaRPr lang="en-US" altLang="en-US" dirty="0" smtClean="0">
              <a:solidFill>
                <a:schemeClr val="accent1">
                  <a:lumMod val="50000"/>
                </a:schemeClr>
              </a:solidFill>
            </a:endParaRPr>
          </a:p>
          <a:p>
            <a:pPr lvl="2"/>
            <a:r>
              <a:rPr lang="en-US" altLang="en-US" dirty="0" smtClean="0"/>
              <a:t>The Corinthians were baptized </a:t>
            </a:r>
            <a:r>
              <a:rPr lang="en-US" altLang="en-US" u="sng" dirty="0" smtClean="0">
                <a:solidFill>
                  <a:schemeClr val="bg2"/>
                </a:solidFill>
              </a:rPr>
              <a:t>after</a:t>
            </a:r>
            <a:r>
              <a:rPr lang="en-US" altLang="en-US" dirty="0" smtClean="0">
                <a:solidFill>
                  <a:schemeClr val="bg2"/>
                </a:solidFill>
              </a:rPr>
              <a:t> </a:t>
            </a:r>
            <a:r>
              <a:rPr lang="en-US" altLang="en-US" dirty="0" smtClean="0"/>
              <a:t>hearing and believing (Acts 18:8)</a:t>
            </a:r>
          </a:p>
          <a:p>
            <a:pPr lvl="3"/>
            <a:r>
              <a:rPr lang="en-US" altLang="en-US" dirty="0" smtClean="0"/>
              <a:t>The pattern of “hearing” and “believing” is associated with acts prior to </a:t>
            </a:r>
            <a:r>
              <a:rPr lang="en-US" altLang="en-US" b="1" dirty="0" smtClean="0">
                <a:solidFill>
                  <a:srgbClr val="002060"/>
                </a:solidFill>
              </a:rPr>
              <a:t>water baptism</a:t>
            </a:r>
            <a:r>
              <a:rPr lang="en-US" altLang="en-US" dirty="0" smtClean="0"/>
              <a:t>, not Holy Spirit baptism (Acts 8:26-38, esp. 35-37)</a:t>
            </a:r>
            <a:endParaRPr lang="en-US" altLang="en-US" dirty="0" smtClean="0"/>
          </a:p>
        </p:txBody>
      </p:sp>
      <p:grpSp>
        <p:nvGrpSpPr>
          <p:cNvPr id="5" name="Group 4"/>
          <p:cNvGrpSpPr/>
          <p:nvPr/>
        </p:nvGrpSpPr>
        <p:grpSpPr>
          <a:xfrm>
            <a:off x="5715000" y="757535"/>
            <a:ext cx="2722733" cy="1198760"/>
            <a:chOff x="5715000" y="757535"/>
            <a:chExt cx="2722733" cy="1198760"/>
          </a:xfrm>
        </p:grpSpPr>
        <p:sp>
          <p:nvSpPr>
            <p:cNvPr id="7" name="Down Arrow 6"/>
            <p:cNvSpPr/>
            <p:nvPr/>
          </p:nvSpPr>
          <p:spPr>
            <a:xfrm rot="1824070">
              <a:off x="6239128" y="1055614"/>
              <a:ext cx="501665" cy="900681"/>
            </a:xfrm>
            <a:prstGeom prst="downArrow">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8" name="TextBox 7"/>
            <p:cNvSpPr txBox="1"/>
            <p:nvPr/>
          </p:nvSpPr>
          <p:spPr>
            <a:xfrm>
              <a:off x="5715000" y="757535"/>
              <a:ext cx="2722733" cy="461665"/>
            </a:xfrm>
            <a:prstGeom prst="rect">
              <a:avLst/>
            </a:prstGeom>
            <a:solidFill>
              <a:srgbClr val="0000FF"/>
            </a:solidFill>
            <a:ln>
              <a:solidFill>
                <a:schemeClr val="tx1"/>
              </a:solidFill>
            </a:ln>
          </p:spPr>
          <p:txBody>
            <a:bodyPr wrap="none" rtlCol="0">
              <a:spAutoFit/>
            </a:bodyPr>
            <a:lstStyle/>
            <a:p>
              <a:pPr fontAlgn="base">
                <a:spcBef>
                  <a:spcPct val="0"/>
                </a:spcBef>
                <a:spcAft>
                  <a:spcPct val="0"/>
                </a:spcAft>
              </a:pPr>
              <a:r>
                <a:rPr lang="en-US" sz="2400" dirty="0">
                  <a:solidFill>
                    <a:srgbClr val="FFFFFF"/>
                  </a:solidFill>
                  <a:latin typeface="Arial Black" panose="020B0A04020102020204" pitchFamily="34" charset="0"/>
                </a:rPr>
                <a:t>Water baptism!</a:t>
              </a:r>
              <a:endParaRPr lang="en-US" sz="2400" dirty="0">
                <a:solidFill>
                  <a:srgbClr val="FFFFFF"/>
                </a:solidFill>
                <a:latin typeface="Arial Black" panose="020B0A04020102020204" pitchFamily="34" charset="0"/>
              </a:endParaRPr>
            </a:p>
          </p:txBody>
        </p:sp>
      </p:grpSp>
    </p:spTree>
    <p:extLst>
      <p:ext uri="{BB962C8B-B14F-4D97-AF65-F5344CB8AC3E}">
        <p14:creationId xmlns:p14="http://schemas.microsoft.com/office/powerpoint/2010/main" val="3595823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2">
                                            <p:txEl>
                                              <p:pRg st="3" end="3"/>
                                            </p:txEl>
                                          </p:spTgt>
                                        </p:tgtEl>
                                        <p:attrNameLst>
                                          <p:attrName>style.visibility</p:attrName>
                                        </p:attrNameLst>
                                      </p:cBhvr>
                                      <p:to>
                                        <p:strVal val="visible"/>
                                      </p:to>
                                    </p:set>
                                    <p:animEffect transition="in" filter="fade">
                                      <p:cBhvr>
                                        <p:cTn id="12" dur="500"/>
                                        <p:tgtEl>
                                          <p:spTgt spid="327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191001" y="1938626"/>
            <a:ext cx="2100350" cy="441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6" name="Rectangle 5"/>
          <p:cNvSpPr/>
          <p:nvPr/>
        </p:nvSpPr>
        <p:spPr>
          <a:xfrm>
            <a:off x="5789685" y="1938626"/>
            <a:ext cx="501665" cy="441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32771" name="Rectangle 3"/>
          <p:cNvSpPr>
            <a:spLocks noGrp="1" noChangeArrowheads="1"/>
          </p:cNvSpPr>
          <p:nvPr>
            <p:ph type="title"/>
          </p:nvPr>
        </p:nvSpPr>
        <p:spPr/>
        <p:txBody>
          <a:bodyPr/>
          <a:lstStyle/>
          <a:p>
            <a:r>
              <a:rPr lang="en-US" altLang="en-US"/>
              <a:t>1 Corinthians 12:13</a:t>
            </a:r>
          </a:p>
        </p:txBody>
      </p:sp>
      <p:sp>
        <p:nvSpPr>
          <p:cNvPr id="32772" name="Rectangle 4"/>
          <p:cNvSpPr>
            <a:spLocks noGrp="1" noChangeArrowheads="1"/>
          </p:cNvSpPr>
          <p:nvPr>
            <p:ph type="body" idx="1"/>
          </p:nvPr>
        </p:nvSpPr>
        <p:spPr>
          <a:xfrm>
            <a:off x="457200" y="1828800"/>
            <a:ext cx="8229600" cy="4876800"/>
          </a:xfrm>
        </p:spPr>
        <p:txBody>
          <a:bodyPr/>
          <a:lstStyle/>
          <a:p>
            <a:r>
              <a:rPr lang="en-US" altLang="en-US" dirty="0"/>
              <a:t>“For by one Spirit we were all baptized into one body––whether Jews or Greeks, whether slaves or free––and have all been made to drink into one Spirit.”</a:t>
            </a:r>
          </a:p>
          <a:p>
            <a:pPr lvl="1"/>
            <a:r>
              <a:rPr lang="en-US" altLang="en-US" dirty="0" smtClean="0">
                <a:solidFill>
                  <a:schemeClr val="accent1">
                    <a:lumMod val="50000"/>
                  </a:schemeClr>
                </a:solidFill>
              </a:rPr>
              <a:t>is not “Holy Spirit Baptism” because “all” are not baptized that way </a:t>
            </a:r>
          </a:p>
          <a:p>
            <a:pPr lvl="2"/>
            <a:r>
              <a:rPr lang="en-US" altLang="en-US" dirty="0" smtClean="0"/>
              <a:t>the f</a:t>
            </a:r>
            <a:r>
              <a:rPr lang="en-US" altLang="en-US" dirty="0" smtClean="0"/>
              <a:t>irst </a:t>
            </a:r>
            <a:r>
              <a:rPr lang="en-US" altLang="en-US" dirty="0" smtClean="0"/>
              <a:t>Gentiles were baptized in the </a:t>
            </a:r>
            <a:r>
              <a:rPr lang="en-US" altLang="en-US" dirty="0" smtClean="0"/>
              <a:t>Spirit…still </a:t>
            </a:r>
            <a:r>
              <a:rPr lang="en-US" altLang="en-US" dirty="0" smtClean="0"/>
              <a:t>commanded to be baptized in water (10:44-48)</a:t>
            </a:r>
          </a:p>
          <a:p>
            <a:pPr lvl="3"/>
            <a:r>
              <a:rPr lang="en-US" altLang="en-US" dirty="0" smtClean="0">
                <a:solidFill>
                  <a:schemeClr val="bg2"/>
                </a:solidFill>
                <a:latin typeface="Arial Black" panose="020B0A04020102020204" pitchFamily="34" charset="0"/>
              </a:rPr>
              <a:t>Holy Spirit baptism rare—astonished (10:45) </a:t>
            </a:r>
          </a:p>
          <a:p>
            <a:pPr lvl="3"/>
            <a:r>
              <a:rPr lang="en-US" altLang="en-US" dirty="0" smtClean="0">
                <a:solidFill>
                  <a:schemeClr val="bg2"/>
                </a:solidFill>
                <a:latin typeface="Arial Black" panose="020B0A04020102020204" pitchFamily="34" charset="0"/>
              </a:rPr>
              <a:t>Holy Spirit baptism rare—“at the beginning” (11:15)</a:t>
            </a:r>
          </a:p>
        </p:txBody>
      </p:sp>
      <p:grpSp>
        <p:nvGrpSpPr>
          <p:cNvPr id="5" name="Group 4"/>
          <p:cNvGrpSpPr/>
          <p:nvPr/>
        </p:nvGrpSpPr>
        <p:grpSpPr>
          <a:xfrm>
            <a:off x="5715000" y="757535"/>
            <a:ext cx="2722733" cy="1198760"/>
            <a:chOff x="5715000" y="757535"/>
            <a:chExt cx="2722733" cy="1198760"/>
          </a:xfrm>
        </p:grpSpPr>
        <p:sp>
          <p:nvSpPr>
            <p:cNvPr id="3" name="Down Arrow 2"/>
            <p:cNvSpPr/>
            <p:nvPr/>
          </p:nvSpPr>
          <p:spPr>
            <a:xfrm rot="1824070">
              <a:off x="6239128" y="1055614"/>
              <a:ext cx="501665" cy="900681"/>
            </a:xfrm>
            <a:prstGeom prst="downArrow">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sp>
          <p:nvSpPr>
            <p:cNvPr id="4" name="TextBox 3"/>
            <p:cNvSpPr txBox="1"/>
            <p:nvPr/>
          </p:nvSpPr>
          <p:spPr>
            <a:xfrm>
              <a:off x="5715000" y="757535"/>
              <a:ext cx="2722733" cy="461665"/>
            </a:xfrm>
            <a:prstGeom prst="rect">
              <a:avLst/>
            </a:prstGeom>
            <a:solidFill>
              <a:srgbClr val="0000FF"/>
            </a:solidFill>
            <a:ln>
              <a:solidFill>
                <a:schemeClr val="tx1"/>
              </a:solidFill>
            </a:ln>
          </p:spPr>
          <p:txBody>
            <a:bodyPr wrap="none" rtlCol="0">
              <a:spAutoFit/>
            </a:bodyPr>
            <a:lstStyle/>
            <a:p>
              <a:pPr fontAlgn="base">
                <a:spcBef>
                  <a:spcPct val="0"/>
                </a:spcBef>
                <a:spcAft>
                  <a:spcPct val="0"/>
                </a:spcAft>
              </a:pPr>
              <a:r>
                <a:rPr lang="en-US" sz="2400" dirty="0">
                  <a:solidFill>
                    <a:srgbClr val="FFFFFF"/>
                  </a:solidFill>
                  <a:latin typeface="Arial Black" panose="020B0A04020102020204" pitchFamily="34" charset="0"/>
                </a:rPr>
                <a:t>Water baptism!</a:t>
              </a:r>
              <a:endParaRPr lang="en-US" sz="2400" dirty="0">
                <a:solidFill>
                  <a:srgbClr val="FFFFFF"/>
                </a:solidFill>
                <a:latin typeface="Arial Black" panose="020B0A04020102020204" pitchFamily="34" charset="0"/>
              </a:endParaRPr>
            </a:p>
          </p:txBody>
        </p:sp>
      </p:grpSp>
    </p:spTree>
    <p:extLst>
      <p:ext uri="{BB962C8B-B14F-4D97-AF65-F5344CB8AC3E}">
        <p14:creationId xmlns:p14="http://schemas.microsoft.com/office/powerpoint/2010/main" val="415027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2772">
                                            <p:txEl>
                                              <p:pRg st="2" end="2"/>
                                            </p:txEl>
                                          </p:spTgt>
                                        </p:tgtEl>
                                        <p:attrNameLst>
                                          <p:attrName>style.visibility</p:attrName>
                                        </p:attrNameLst>
                                      </p:cBhvr>
                                      <p:to>
                                        <p:strVal val="visible"/>
                                      </p:to>
                                    </p:set>
                                    <p:anim calcmode="lin" valueType="num">
                                      <p:cBhvr>
                                        <p:cTn id="7" dur="500" fill="hold"/>
                                        <p:tgtEl>
                                          <p:spTgt spid="3277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277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2772">
                                            <p:txEl>
                                              <p:pRg st="3" end="3"/>
                                            </p:txEl>
                                          </p:spTgt>
                                        </p:tgtEl>
                                        <p:attrNameLst>
                                          <p:attrName>style.visibility</p:attrName>
                                        </p:attrNameLst>
                                      </p:cBhvr>
                                      <p:to>
                                        <p:strVal val="visible"/>
                                      </p:to>
                                    </p:set>
                                    <p:anim calcmode="lin" valueType="num">
                                      <p:cBhvr>
                                        <p:cTn id="13" dur="500" fill="hold"/>
                                        <p:tgtEl>
                                          <p:spTgt spid="3277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2772">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2772">
                                            <p:txEl>
                                              <p:pRg st="4" end="4"/>
                                            </p:txEl>
                                          </p:spTgt>
                                        </p:tgtEl>
                                        <p:attrNameLst>
                                          <p:attrName>style.visibility</p:attrName>
                                        </p:attrNameLst>
                                      </p:cBhvr>
                                      <p:to>
                                        <p:strVal val="visible"/>
                                      </p:to>
                                    </p:set>
                                    <p:anim calcmode="lin" valueType="num">
                                      <p:cBhvr>
                                        <p:cTn id="19" dur="500" fill="hold"/>
                                        <p:tgtEl>
                                          <p:spTgt spid="3277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2772">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838200" y="2438400"/>
            <a:ext cx="1295400" cy="381000"/>
          </a:xfrm>
          <a:prstGeom prst="rect">
            <a:avLst/>
          </a:prstGeom>
          <a:solidFill>
            <a:srgbClr val="0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3794" name="Rectangle 2"/>
          <p:cNvSpPr>
            <a:spLocks noGrp="1" noChangeArrowheads="1"/>
          </p:cNvSpPr>
          <p:nvPr>
            <p:ph type="title"/>
          </p:nvPr>
        </p:nvSpPr>
        <p:spPr/>
        <p:txBody>
          <a:bodyPr/>
          <a:lstStyle/>
          <a:p>
            <a:r>
              <a:rPr lang="en-US" altLang="en-US"/>
              <a:t>“TWO” many baptisms</a:t>
            </a:r>
          </a:p>
        </p:txBody>
      </p:sp>
      <p:sp>
        <p:nvSpPr>
          <p:cNvPr id="33795" name="Rectangle 3"/>
          <p:cNvSpPr>
            <a:spLocks noGrp="1" noChangeArrowheads="1"/>
          </p:cNvSpPr>
          <p:nvPr>
            <p:ph type="body" idx="1"/>
          </p:nvPr>
        </p:nvSpPr>
        <p:spPr/>
        <p:txBody>
          <a:bodyPr/>
          <a:lstStyle/>
          <a:p>
            <a:r>
              <a:rPr lang="en-US" altLang="en-US" dirty="0"/>
              <a:t>Baptists admit that there is a baptism in </a:t>
            </a:r>
            <a:r>
              <a:rPr lang="en-US" altLang="en-US" i="1" dirty="0">
                <a:solidFill>
                  <a:srgbClr val="0000FF"/>
                </a:solidFill>
              </a:rPr>
              <a:t>water</a:t>
            </a:r>
            <a:r>
              <a:rPr lang="en-US" altLang="en-US" dirty="0"/>
              <a:t> into the church</a:t>
            </a:r>
          </a:p>
          <a:p>
            <a:pPr lvl="1"/>
            <a:r>
              <a:rPr lang="en-US" altLang="en-US" dirty="0"/>
              <a:t>a</a:t>
            </a:r>
            <a:r>
              <a:rPr lang="en-US" altLang="en-US" dirty="0" smtClean="0"/>
              <a:t>nd yet assert </a:t>
            </a:r>
            <a:r>
              <a:rPr lang="en-US" altLang="en-US" dirty="0"/>
              <a:t>there is </a:t>
            </a:r>
            <a:r>
              <a:rPr lang="en-US" altLang="en-US" dirty="0" smtClean="0"/>
              <a:t>another </a:t>
            </a:r>
            <a:r>
              <a:rPr lang="en-US" altLang="en-US" dirty="0"/>
              <a:t>baptism administered by the Holy </a:t>
            </a:r>
            <a:r>
              <a:rPr lang="en-US" altLang="en-US" dirty="0" smtClean="0"/>
              <a:t>Spirit </a:t>
            </a:r>
            <a:r>
              <a:rPr lang="en-US" altLang="en-US" dirty="0"/>
              <a:t>which saves </a:t>
            </a:r>
            <a:r>
              <a:rPr lang="en-US" altLang="en-US" dirty="0" smtClean="0"/>
              <a:t>men</a:t>
            </a:r>
            <a:endParaRPr lang="en-US" altLang="en-US" dirty="0"/>
          </a:p>
        </p:txBody>
      </p:sp>
    </p:spTree>
    <p:extLst>
      <p:ext uri="{BB962C8B-B14F-4D97-AF65-F5344CB8AC3E}">
        <p14:creationId xmlns:p14="http://schemas.microsoft.com/office/powerpoint/2010/main" val="24924267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4" fill="hold" grpId="0" nodeType="afterEffect">
                                  <p:stCondLst>
                                    <p:cond delay="0"/>
                                  </p:stCondLst>
                                  <p:childTnLst>
                                    <p:set>
                                      <p:cBhvr>
                                        <p:cTn id="9" dur="1" fill="hold">
                                          <p:stCondLst>
                                            <p:cond delay="0"/>
                                          </p:stCondLst>
                                        </p:cTn>
                                        <p:tgtEl>
                                          <p:spTgt spid="33796"/>
                                        </p:tgtEl>
                                        <p:attrNameLst>
                                          <p:attrName>style.visibility</p:attrName>
                                        </p:attrNameLst>
                                      </p:cBhvr>
                                      <p:to>
                                        <p:strVal val="visible"/>
                                      </p:to>
                                    </p:set>
                                    <p:animEffect transition="in" filter="wipe(down)">
                                      <p:cBhvr>
                                        <p:cTn id="10" dur="500"/>
                                        <p:tgtEl>
                                          <p:spTgt spid="33796"/>
                                        </p:tgtEl>
                                      </p:cBhvr>
                                    </p:animEffect>
                                  </p:childTnLst>
                                </p:cTn>
                              </p:par>
                            </p:childTnLst>
                          </p:cTn>
                        </p:par>
                        <p:par>
                          <p:cTn id="11" fill="hold" nodeType="afterGroup">
                            <p:stCondLst>
                              <p:cond delay="500"/>
                            </p:stCondLst>
                            <p:childTnLst>
                              <p:par>
                                <p:cTn id="12" presetID="22" presetClass="exit" presetSubtype="1" fill="hold" grpId="1" nodeType="afterEffect">
                                  <p:stCondLst>
                                    <p:cond delay="0"/>
                                  </p:stCondLst>
                                  <p:childTnLst>
                                    <p:animEffect transition="out" filter="wipe(up)">
                                      <p:cBhvr>
                                        <p:cTn id="13" dur="2000"/>
                                        <p:tgtEl>
                                          <p:spTgt spid="33796"/>
                                        </p:tgtEl>
                                      </p:cBhvr>
                                    </p:animEffect>
                                    <p:set>
                                      <p:cBhvr>
                                        <p:cTn id="14" dur="1" fill="hold">
                                          <p:stCondLst>
                                            <p:cond delay="1999"/>
                                          </p:stCondLst>
                                        </p:cTn>
                                        <p:tgtEl>
                                          <p:spTgt spid="33796"/>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p:bldP spid="33796"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a:t>“TWO” many baptisms</a:t>
            </a:r>
          </a:p>
        </p:txBody>
      </p:sp>
      <p:sp>
        <p:nvSpPr>
          <p:cNvPr id="33795" name="Rectangle 3"/>
          <p:cNvSpPr>
            <a:spLocks noGrp="1" noChangeArrowheads="1"/>
          </p:cNvSpPr>
          <p:nvPr>
            <p:ph type="body" idx="1"/>
          </p:nvPr>
        </p:nvSpPr>
        <p:spPr>
          <a:xfrm>
            <a:off x="457200" y="1828800"/>
            <a:ext cx="8534400" cy="5029200"/>
          </a:xfrm>
        </p:spPr>
        <p:txBody>
          <a:bodyPr>
            <a:normAutofit lnSpcReduction="10000"/>
          </a:bodyPr>
          <a:lstStyle/>
          <a:p>
            <a:r>
              <a:rPr lang="en-US" altLang="en-US" dirty="0" smtClean="0">
                <a:latin typeface="Arial Black" panose="020B0A04020102020204" pitchFamily="34" charset="0"/>
              </a:rPr>
              <a:t>“</a:t>
            </a:r>
            <a:r>
              <a:rPr lang="en-US" altLang="en-US" dirty="0">
                <a:latin typeface="Arial Black" panose="020B0A04020102020204" pitchFamily="34" charset="0"/>
              </a:rPr>
              <a:t>TWO” baptisms </a:t>
            </a:r>
            <a:r>
              <a:rPr lang="en-US" altLang="en-US" dirty="0" smtClean="0">
                <a:latin typeface="Arial Black" panose="020B0A04020102020204" pitchFamily="34" charset="0"/>
              </a:rPr>
              <a:t>has</a:t>
            </a:r>
            <a:r>
              <a:rPr lang="en-US" altLang="en-US" dirty="0" smtClean="0">
                <a:latin typeface="Arial Black" panose="020B0A04020102020204" pitchFamily="34" charset="0"/>
              </a:rPr>
              <a:t> </a:t>
            </a:r>
            <a:r>
              <a:rPr lang="en-US" altLang="en-US" dirty="0">
                <a:latin typeface="Arial Black" panose="020B0A04020102020204" pitchFamily="34" charset="0"/>
              </a:rPr>
              <a:t>“ONE” baptism too many</a:t>
            </a:r>
          </a:p>
          <a:p>
            <a:pPr lvl="1"/>
            <a:r>
              <a:rPr lang="en-US" altLang="en-US" dirty="0" smtClean="0"/>
              <a:t>AD 64 “One </a:t>
            </a:r>
            <a:r>
              <a:rPr lang="en-US" altLang="en-US" dirty="0"/>
              <a:t>Lord, one faith, </a:t>
            </a:r>
            <a:r>
              <a:rPr lang="en-US" altLang="en-US" i="1" dirty="0">
                <a:solidFill>
                  <a:srgbClr val="0000FF"/>
                </a:solidFill>
              </a:rPr>
              <a:t>one baptism</a:t>
            </a:r>
            <a:r>
              <a:rPr lang="en-US" altLang="en-US" dirty="0"/>
              <a:t>” (Eph. 4:5</a:t>
            </a:r>
            <a:r>
              <a:rPr lang="en-US" altLang="en-US" dirty="0" smtClean="0"/>
              <a:t>)</a:t>
            </a:r>
          </a:p>
          <a:p>
            <a:pPr lvl="1"/>
            <a:r>
              <a:rPr lang="en-US" altLang="en-US" dirty="0" smtClean="0"/>
              <a:t>Either “water baptism in the name of Christ” remained (Acts 2:38; 8:12, 16, 36, 38; 9:18; 10:47, 48; 16:15, 33; 18:8; 19:5; 22:16; Eph. 5:26; etc.) </a:t>
            </a:r>
          </a:p>
          <a:p>
            <a:pPr lvl="2"/>
            <a:r>
              <a:rPr lang="en-US" altLang="en-US" dirty="0" smtClean="0"/>
              <a:t>or Baptists need to prove that “Holy Spirit Baptism” </a:t>
            </a:r>
            <a:r>
              <a:rPr lang="en-US" altLang="en-US" dirty="0" smtClean="0"/>
              <a:t>remained and water baptism was taken away</a:t>
            </a:r>
            <a:endParaRPr lang="en-US" altLang="en-US" dirty="0" smtClean="0"/>
          </a:p>
          <a:p>
            <a:pPr lvl="1"/>
            <a:r>
              <a:rPr lang="en-US" altLang="en-US" dirty="0" smtClean="0"/>
              <a:t>Two </a:t>
            </a:r>
            <a:r>
              <a:rPr lang="en-US" altLang="en-US" dirty="0" smtClean="0"/>
              <a:t>baptisms cannot remain </a:t>
            </a:r>
            <a:r>
              <a:rPr lang="en-US" altLang="en-US" dirty="0" smtClean="0"/>
              <a:t>with Ephesians </a:t>
            </a:r>
            <a:r>
              <a:rPr lang="en-US" altLang="en-US" dirty="0" smtClean="0"/>
              <a:t>4:5 be </a:t>
            </a:r>
            <a:r>
              <a:rPr lang="en-US" altLang="en-US" dirty="0" smtClean="0"/>
              <a:t>true today!</a:t>
            </a:r>
            <a:endParaRPr lang="en-US" altLang="en-US" dirty="0"/>
          </a:p>
        </p:txBody>
      </p:sp>
    </p:spTree>
    <p:extLst>
      <p:ext uri="{BB962C8B-B14F-4D97-AF65-F5344CB8AC3E}">
        <p14:creationId xmlns:p14="http://schemas.microsoft.com/office/powerpoint/2010/main" val="305765477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2" end="2"/>
                                            </p:txEl>
                                          </p:spTgt>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0"/>
                                  </p:stCondLst>
                                  <p:childTnLst>
                                    <p:set>
                                      <p:cBhvr>
                                        <p:cTn id="9" dur="1" fill="hold">
                                          <p:stCondLst>
                                            <p:cond delay="0"/>
                                          </p:stCondLst>
                                        </p:cTn>
                                        <p:tgtEl>
                                          <p:spTgt spid="33795">
                                            <p:txEl>
                                              <p:pRg st="3" end="3"/>
                                            </p:txEl>
                                          </p:spTgt>
                                        </p:tgtEl>
                                        <p:attrNameLst>
                                          <p:attrName>style.visibility</p:attrName>
                                        </p:attrNameLst>
                                      </p:cBhvr>
                                      <p:to>
                                        <p:strVal val="visible"/>
                                      </p:to>
                                    </p:set>
                                    <p:animEffect transition="in" filter="fade">
                                      <p:cBhvr>
                                        <p:cTn id="10" dur="2000"/>
                                        <p:tgtEl>
                                          <p:spTgt spid="33795">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Peter 3:20, 21</a:t>
            </a:r>
            <a:endParaRPr lang="en-US" dirty="0"/>
          </a:p>
        </p:txBody>
      </p:sp>
      <p:sp>
        <p:nvSpPr>
          <p:cNvPr id="3" name="Content Placeholder 2"/>
          <p:cNvSpPr>
            <a:spLocks noGrp="1"/>
          </p:cNvSpPr>
          <p:nvPr>
            <p:ph idx="1"/>
          </p:nvPr>
        </p:nvSpPr>
        <p:spPr>
          <a:xfrm>
            <a:off x="457200" y="1828800"/>
            <a:ext cx="8229600" cy="4800600"/>
          </a:xfrm>
        </p:spPr>
        <p:txBody>
          <a:bodyPr>
            <a:normAutofit lnSpcReduction="10000"/>
          </a:bodyPr>
          <a:lstStyle/>
          <a:p>
            <a:pPr marL="0" indent="0">
              <a:buNone/>
            </a:pPr>
            <a:r>
              <a:rPr lang="en-US" dirty="0"/>
              <a:t>20  who formerly were disobedient, when once the Divine longsuffering waited in the days of Noah, while the ark was being prepared, in which a few, that is, </a:t>
            </a:r>
            <a:r>
              <a:rPr lang="en-US" dirty="0">
                <a:solidFill>
                  <a:schemeClr val="tx2">
                    <a:lumMod val="90000"/>
                  </a:schemeClr>
                </a:solidFill>
              </a:rPr>
              <a:t>eight souls, were saved through water.</a:t>
            </a:r>
          </a:p>
          <a:p>
            <a:pPr marL="0" indent="0">
              <a:buNone/>
            </a:pPr>
            <a:r>
              <a:rPr lang="en-US" dirty="0"/>
              <a:t>21 </a:t>
            </a:r>
            <a:r>
              <a:rPr lang="en-US" dirty="0" smtClean="0"/>
              <a:t>There </a:t>
            </a:r>
            <a:r>
              <a:rPr lang="en-US" dirty="0"/>
              <a:t>is also </a:t>
            </a:r>
            <a:r>
              <a:rPr lang="en-US" dirty="0">
                <a:solidFill>
                  <a:schemeClr val="tx2">
                    <a:lumMod val="90000"/>
                  </a:schemeClr>
                </a:solidFill>
              </a:rPr>
              <a:t>an antitype which now saves us—baptism </a:t>
            </a:r>
            <a:r>
              <a:rPr lang="en-US" dirty="0"/>
              <a:t>(</a:t>
            </a:r>
            <a:r>
              <a:rPr lang="en-US" dirty="0">
                <a:solidFill>
                  <a:srgbClr val="FFC000"/>
                </a:solidFill>
              </a:rPr>
              <a:t>not the removal of the filth of the flesh</a:t>
            </a:r>
            <a:r>
              <a:rPr lang="en-US" dirty="0"/>
              <a:t>, but the answer of a good conscience toward God), through the resurrection of Jesus Christ,</a:t>
            </a:r>
          </a:p>
          <a:p>
            <a:pPr marL="0" indent="0">
              <a:buNone/>
            </a:pPr>
            <a:endParaRPr lang="en-US" dirty="0"/>
          </a:p>
        </p:txBody>
      </p:sp>
    </p:spTree>
    <p:extLst>
      <p:ext uri="{BB962C8B-B14F-4D97-AF65-F5344CB8AC3E}">
        <p14:creationId xmlns:p14="http://schemas.microsoft.com/office/powerpoint/2010/main" val="396903449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300" dirty="0" smtClean="0"/>
              <a:t>Questions Needing Answered</a:t>
            </a:r>
            <a:endParaRPr lang="en-US" spc="300" dirty="0"/>
          </a:p>
        </p:txBody>
      </p:sp>
      <p:sp>
        <p:nvSpPr>
          <p:cNvPr id="3" name="Content Placeholder 2"/>
          <p:cNvSpPr>
            <a:spLocks noGrp="1"/>
          </p:cNvSpPr>
          <p:nvPr>
            <p:ph idx="1"/>
          </p:nvPr>
        </p:nvSpPr>
        <p:spPr>
          <a:xfrm>
            <a:off x="457200" y="1828800"/>
            <a:ext cx="8229600" cy="4800600"/>
          </a:xfrm>
        </p:spPr>
        <p:txBody>
          <a:bodyPr>
            <a:normAutofit/>
          </a:bodyPr>
          <a:lstStyle/>
          <a:p>
            <a:pPr>
              <a:buClr>
                <a:schemeClr val="tx2"/>
              </a:buClr>
              <a:buSzPct val="90000"/>
              <a:buFont typeface="Wingdings" panose="05000000000000000000" pitchFamily="2" charset="2"/>
              <a:buChar char="§"/>
            </a:pPr>
            <a:r>
              <a:rPr lang="en-US" dirty="0" smtClean="0">
                <a:latin typeface="Adobe Caslon Pro" pitchFamily="18" charset="0"/>
              </a:rPr>
              <a:t>How does the </a:t>
            </a:r>
            <a:r>
              <a:rPr lang="en-US" b="1" dirty="0" smtClean="0">
                <a:solidFill>
                  <a:schemeClr val="tx2"/>
                </a:solidFill>
                <a:latin typeface="Adobe Caslon Pro" pitchFamily="18" charset="0"/>
              </a:rPr>
              <a:t>WATER</a:t>
            </a:r>
            <a:r>
              <a:rPr lang="en-US" dirty="0" smtClean="0">
                <a:solidFill>
                  <a:schemeClr val="tx2"/>
                </a:solidFill>
                <a:latin typeface="Adobe Caslon Pro" pitchFamily="18" charset="0"/>
              </a:rPr>
              <a:t> </a:t>
            </a:r>
            <a:r>
              <a:rPr lang="en-US" dirty="0" smtClean="0">
                <a:latin typeface="Adobe Caslon Pro" pitchFamily="18" charset="0"/>
              </a:rPr>
              <a:t>in Noah’s salvation parallel to Holy Spirit baptism which has no such element?</a:t>
            </a:r>
          </a:p>
          <a:p>
            <a:pPr>
              <a:buClr>
                <a:schemeClr val="tx2"/>
              </a:buClr>
              <a:buSzPct val="90000"/>
              <a:buFont typeface="Wingdings" panose="05000000000000000000" pitchFamily="2" charset="2"/>
              <a:buChar char="§"/>
            </a:pPr>
            <a:r>
              <a:rPr lang="en-US" dirty="0" smtClean="0">
                <a:latin typeface="Adobe Caslon Pro" pitchFamily="18" charset="0"/>
              </a:rPr>
              <a:t>If Holy Spirit baptism is in view, why would the apostle have to clarify “NOT THE REMOVAL OF THE FILTH OF THE FLESH”?</a:t>
            </a:r>
          </a:p>
          <a:p>
            <a:pPr lvl="1">
              <a:buClr>
                <a:schemeClr val="tx2"/>
              </a:buClr>
              <a:buFont typeface="Courier New" panose="02070309020205020404" pitchFamily="49" charset="0"/>
              <a:buChar char="o"/>
            </a:pPr>
            <a:r>
              <a:rPr lang="en-US" dirty="0" smtClean="0">
                <a:latin typeface="Adobe Caslon Pro" pitchFamily="18" charset="0"/>
              </a:rPr>
              <a:t>How would one confuse Spirit baptism with the washing away of filth from the human body?</a:t>
            </a:r>
          </a:p>
          <a:p>
            <a:pPr>
              <a:buClr>
                <a:schemeClr val="tx2"/>
              </a:buClr>
              <a:buFont typeface="Wingdings" panose="05000000000000000000" pitchFamily="2" charset="2"/>
              <a:buChar char="§"/>
            </a:pPr>
            <a:endParaRPr lang="en-US" dirty="0">
              <a:latin typeface="Adobe Caslon Pro" pitchFamily="18" charset="0"/>
            </a:endParaRPr>
          </a:p>
        </p:txBody>
      </p:sp>
    </p:spTree>
    <p:extLst>
      <p:ext uri="{BB962C8B-B14F-4D97-AF65-F5344CB8AC3E}">
        <p14:creationId xmlns:p14="http://schemas.microsoft.com/office/powerpoint/2010/main" val="3201767593"/>
      </p:ext>
    </p:extLst>
  </p:cSld>
  <p:clrMapOvr>
    <a:overrideClrMapping bg1="dk1" tx1="lt1" bg2="dk2" tx2="lt2" accent1="accent1" accent2="accent2" accent3="accent3" accent4="accent4" accent5="accent5" accent6="accent6" hlink="hlink" folHlink="folHlink"/>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Have You Obeyed The Gospel As It Was Preached in the First Century?</a:t>
            </a:r>
            <a:endParaRPr lang="en-US" dirty="0"/>
          </a:p>
        </p:txBody>
      </p:sp>
      <p:sp>
        <p:nvSpPr>
          <p:cNvPr id="3" name="Content Placeholder 2"/>
          <p:cNvSpPr>
            <a:spLocks noGrp="1"/>
          </p:cNvSpPr>
          <p:nvPr>
            <p:ph idx="1"/>
          </p:nvPr>
        </p:nvSpPr>
        <p:spPr>
          <a:xfrm>
            <a:off x="457200" y="1828800"/>
            <a:ext cx="8229600" cy="5029200"/>
          </a:xfrm>
        </p:spPr>
        <p:txBody>
          <a:bodyPr>
            <a:normAutofit lnSpcReduction="10000"/>
          </a:bodyPr>
          <a:lstStyle/>
          <a:p>
            <a:pPr marL="0" indent="0">
              <a:buNone/>
            </a:pPr>
            <a:r>
              <a:rPr lang="en-US" dirty="0">
                <a:solidFill>
                  <a:schemeClr val="accent2">
                    <a:lumMod val="90000"/>
                  </a:schemeClr>
                </a:solidFill>
              </a:rPr>
              <a:t>7  and to give you who are troubled rest with us when the Lord Jesus is revealed from heaven with His mighty angels,</a:t>
            </a:r>
          </a:p>
          <a:p>
            <a:pPr marL="0" indent="0">
              <a:buNone/>
            </a:pPr>
            <a:r>
              <a:rPr lang="en-US" dirty="0">
                <a:solidFill>
                  <a:schemeClr val="accent2">
                    <a:lumMod val="90000"/>
                  </a:schemeClr>
                </a:solidFill>
              </a:rPr>
              <a:t>8  in flaming fire taking vengeance on those who do not know God, and on those who do not obey the gospel of our Lord Jesus Christ.</a:t>
            </a:r>
          </a:p>
          <a:p>
            <a:pPr marL="0" indent="0">
              <a:buNone/>
            </a:pPr>
            <a:r>
              <a:rPr lang="en-US" dirty="0" smtClean="0">
                <a:solidFill>
                  <a:schemeClr val="accent2">
                    <a:lumMod val="90000"/>
                  </a:schemeClr>
                </a:solidFill>
              </a:rPr>
              <a:t>9  These </a:t>
            </a:r>
            <a:r>
              <a:rPr lang="en-US" dirty="0">
                <a:solidFill>
                  <a:schemeClr val="accent2">
                    <a:lumMod val="90000"/>
                  </a:schemeClr>
                </a:solidFill>
              </a:rPr>
              <a:t>shall be punished with everlasting destruction from the presence of the </a:t>
            </a:r>
            <a:r>
              <a:rPr lang="en-US" dirty="0" smtClean="0">
                <a:solidFill>
                  <a:schemeClr val="accent2">
                    <a:lumMod val="90000"/>
                  </a:schemeClr>
                </a:solidFill>
              </a:rPr>
              <a:t>Lord…</a:t>
            </a:r>
          </a:p>
          <a:p>
            <a:pPr marL="0" indent="0" algn="r">
              <a:buNone/>
            </a:pPr>
            <a:r>
              <a:rPr lang="en-US" dirty="0" smtClean="0">
                <a:latin typeface="Arial Black" panose="020B0A04020102020204" pitchFamily="34" charset="0"/>
              </a:rPr>
              <a:t>2 Thessalonians 1:7-9</a:t>
            </a:r>
            <a:endParaRPr lang="en-US" dirty="0">
              <a:latin typeface="Arial Black" panose="020B0A04020102020204" pitchFamily="34" charset="0"/>
            </a:endParaRPr>
          </a:p>
        </p:txBody>
      </p:sp>
    </p:spTree>
    <p:extLst>
      <p:ext uri="{BB962C8B-B14F-4D97-AF65-F5344CB8AC3E}">
        <p14:creationId xmlns:p14="http://schemas.microsoft.com/office/powerpoint/2010/main" val="3932645923"/>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mph" presetSubtype="0" fill="hold" nodeType="afterEffect">
                                  <p:stCondLst>
                                    <p:cond delay="12000"/>
                                  </p:stCondLst>
                                  <p:iterate type="wd">
                                    <p:tmPct val="10000"/>
                                  </p:iterate>
                                  <p:childTnLst>
                                    <p:animClr clrSpc="hsl" dir="cw">
                                      <p:cBhvr override="childStyle">
                                        <p:cTn id="6" dur="2250" fill="hold"/>
                                        <p:tgtEl>
                                          <p:spTgt spid="3">
                                            <p:txEl>
                                              <p:pRg st="1" end="1"/>
                                            </p:txEl>
                                          </p:spTgt>
                                        </p:tgtEl>
                                        <p:attrNameLst>
                                          <p:attrName>style.color</p:attrName>
                                        </p:attrNameLst>
                                      </p:cBhvr>
                                      <p:by>
                                        <p:hsl h="10842353" s="0" l="0"/>
                                      </p:by>
                                    </p:animClr>
                                    <p:animClr clrSpc="hsl" dir="cw">
                                      <p:cBhvr>
                                        <p:cTn id="7" dur="2250" fill="hold"/>
                                        <p:tgtEl>
                                          <p:spTgt spid="3">
                                            <p:txEl>
                                              <p:pRg st="1" end="1"/>
                                            </p:txEl>
                                          </p:spTgt>
                                        </p:tgtEl>
                                        <p:attrNameLst>
                                          <p:attrName>fillcolor</p:attrName>
                                        </p:attrNameLst>
                                      </p:cBhvr>
                                      <p:by>
                                        <p:hsl h="10842353" s="0" l="0"/>
                                      </p:by>
                                    </p:animClr>
                                    <p:animClr clrSpc="hsl" dir="cw">
                                      <p:cBhvr>
                                        <p:cTn id="8" dur="2250" fill="hold"/>
                                        <p:tgtEl>
                                          <p:spTgt spid="3">
                                            <p:txEl>
                                              <p:pRg st="1" end="1"/>
                                            </p:txEl>
                                          </p:spTgt>
                                        </p:tgtEl>
                                        <p:attrNameLst>
                                          <p:attrName>stroke.color</p:attrName>
                                        </p:attrNameLst>
                                      </p:cBhvr>
                                      <p:by>
                                        <p:hsl h="10842353" s="0" l="0"/>
                                      </p:by>
                                    </p:animClr>
                                    <p:set>
                                      <p:cBhvr>
                                        <p:cTn id="9" dur="225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broMarti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533400"/>
            <a:ext cx="808038" cy="1219200"/>
          </a:xfrm>
          <a:prstGeom prst="rect">
            <a:avLst/>
          </a:prstGeom>
          <a:noFill/>
          <a:extLst>
            <a:ext uri="{909E8E84-426E-40DD-AFC4-6F175D3DCCD1}">
              <a14:hiddenFill xmlns:a14="http://schemas.microsoft.com/office/drawing/2010/main">
                <a:solidFill>
                  <a:srgbClr val="FFFFFF"/>
                </a:solidFill>
              </a14:hiddenFill>
            </a:ext>
          </a:extLst>
        </p:spPr>
      </p:pic>
      <p:sp>
        <p:nvSpPr>
          <p:cNvPr id="21507" name="Rectangle 3"/>
          <p:cNvSpPr>
            <a:spLocks noGrp="1" noChangeArrowheads="1"/>
          </p:cNvSpPr>
          <p:nvPr>
            <p:ph type="title"/>
          </p:nvPr>
        </p:nvSpPr>
        <p:spPr>
          <a:xfrm>
            <a:off x="1447800" y="609600"/>
            <a:ext cx="7391400" cy="457200"/>
          </a:xfrm>
          <a:ln/>
          <a:extLst>
            <a:ext uri="{91240B29-F687-4F45-9708-019B960494DF}">
              <a14:hiddenLine xmlns:a14="http://schemas.microsoft.com/office/drawing/2010/main" w="9525">
                <a:solidFill>
                  <a:schemeClr val="accent2"/>
                </a:solidFill>
                <a:miter lim="800000"/>
                <a:headEnd/>
                <a:tailEnd/>
              </a14:hiddenLine>
            </a:ext>
          </a:extLst>
        </p:spPr>
        <p:txBody>
          <a:bodyPr/>
          <a:lstStyle/>
          <a:p>
            <a:r>
              <a:rPr lang="en-US" altLang="en-US" sz="3600">
                <a:solidFill>
                  <a:schemeClr val="accent2"/>
                </a:solidFill>
              </a:rPr>
              <a:t>Martin’s </a:t>
            </a:r>
            <a:r>
              <a:rPr lang="en-US" altLang="en-US" sz="3600" i="1">
                <a:solidFill>
                  <a:schemeClr val="accent2"/>
                </a:solidFill>
              </a:rPr>
              <a:t>Unanswerable</a:t>
            </a:r>
            <a:r>
              <a:rPr lang="en-US" altLang="en-US" sz="3600">
                <a:solidFill>
                  <a:schemeClr val="accent2"/>
                </a:solidFill>
              </a:rPr>
              <a:t> Questions</a:t>
            </a:r>
          </a:p>
        </p:txBody>
      </p:sp>
      <p:sp>
        <p:nvSpPr>
          <p:cNvPr id="21508" name="AutoShape 4"/>
          <p:cNvSpPr>
            <a:spLocks noGrp="1" noChangeArrowheads="1"/>
          </p:cNvSpPr>
          <p:nvPr>
            <p:ph type="body" idx="1"/>
          </p:nvPr>
        </p:nvSpPr>
        <p:spPr>
          <a:prstGeom prst="wedgeRectCallout">
            <a:avLst>
              <a:gd name="adj1" fmla="val -43750"/>
              <a:gd name="adj2" fmla="val -74870"/>
            </a:avLst>
          </a:prstGeom>
          <a:solidFill>
            <a:schemeClr val="bg2"/>
          </a:solidFill>
          <a:ln w="12700">
            <a:solidFill>
              <a:schemeClr val="tx1"/>
            </a:solidFill>
            <a:miter lim="800000"/>
            <a:headEnd type="none" w="med" len="med"/>
            <a:tailEnd type="none" w="med" len="med"/>
          </a:ln>
        </p:spPr>
        <p:txBody>
          <a:bodyPr/>
          <a:lstStyle/>
          <a:p>
            <a:pPr>
              <a:lnSpc>
                <a:spcPct val="80000"/>
              </a:lnSpc>
            </a:pPr>
            <a:r>
              <a:rPr lang="en-US" altLang="en-US" sz="2800" b="1">
                <a:solidFill>
                  <a:schemeClr val="accent1"/>
                </a:solidFill>
              </a:rPr>
              <a:t>If a "Church of Christ" elder refuses to baptize me, will I be lost until I can find one who will?</a:t>
            </a:r>
            <a:r>
              <a:rPr lang="en-US" altLang="en-US" sz="2800" b="1">
                <a:solidFill>
                  <a:schemeClr val="bg1"/>
                </a:solidFill>
              </a:rPr>
              <a:t> </a:t>
            </a:r>
            <a:r>
              <a:rPr lang="en-US" altLang="en-US" sz="2800" b="1">
                <a:solidFill>
                  <a:schemeClr val="accent1"/>
                </a:solidFill>
              </a:rPr>
              <a:t>Do I need Jesus AND a Campbellite "preacher" in order to be saved? </a:t>
            </a:r>
            <a:r>
              <a:rPr lang="en-US" altLang="en-US" sz="2800" b="1">
                <a:solidFill>
                  <a:schemeClr val="bg1"/>
                </a:solidFill>
              </a:rPr>
              <a:t>If I do, then Jesus Christ is not the only Mediator (1 Tim. 2:5)</a:t>
            </a:r>
            <a:r>
              <a:rPr lang="en-US" altLang="en-US" sz="2800" b="1">
                <a:solidFill>
                  <a:schemeClr val="accent1"/>
                </a:solidFill>
              </a:rPr>
              <a:t> and the Holy Spirit is not the only Administrator (1 Cor. 12:13) of salvation - the "Church of Christ" preacher is necessary to salvation for he is performing a saving act on me when he baptizes me! Is this not blasphemy against Jesus Christ and the Holy Ghost? </a:t>
            </a:r>
          </a:p>
        </p:txBody>
      </p:sp>
    </p:spTree>
    <p:extLst>
      <p:ext uri="{BB962C8B-B14F-4D97-AF65-F5344CB8AC3E}">
        <p14:creationId xmlns:p14="http://schemas.microsoft.com/office/powerpoint/2010/main" val="276297879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Answer:</a:t>
            </a:r>
          </a:p>
        </p:txBody>
      </p:sp>
      <p:sp>
        <p:nvSpPr>
          <p:cNvPr id="23555" name="Rectangle 3"/>
          <p:cNvSpPr>
            <a:spLocks noGrp="1" noChangeArrowheads="1"/>
          </p:cNvSpPr>
          <p:nvPr>
            <p:ph type="body" idx="1"/>
          </p:nvPr>
        </p:nvSpPr>
        <p:spPr>
          <a:xfrm>
            <a:off x="457200" y="1828800"/>
            <a:ext cx="8229600" cy="5029200"/>
          </a:xfrm>
        </p:spPr>
        <p:txBody>
          <a:bodyPr>
            <a:normAutofit/>
          </a:bodyPr>
          <a:lstStyle/>
          <a:p>
            <a:pPr>
              <a:lnSpc>
                <a:spcPct val="90000"/>
              </a:lnSpc>
            </a:pPr>
            <a:r>
              <a:rPr lang="en-US" altLang="en-US" sz="3600" dirty="0" smtClean="0">
                <a:latin typeface="Candara" panose="020E0502030303020204" pitchFamily="34" charset="0"/>
              </a:rPr>
              <a:t>Is</a:t>
            </a:r>
            <a:r>
              <a:rPr lang="en-US" altLang="en-US" sz="3600" dirty="0" smtClean="0">
                <a:latin typeface="Candara" panose="020E0502030303020204" pitchFamily="34" charset="0"/>
              </a:rPr>
              <a:t> </a:t>
            </a:r>
            <a:r>
              <a:rPr lang="en-US" altLang="en-US" sz="3600" dirty="0">
                <a:latin typeface="Candara" panose="020E0502030303020204" pitchFamily="34" charset="0"/>
              </a:rPr>
              <a:t>“preaching” </a:t>
            </a:r>
            <a:r>
              <a:rPr lang="en-US" altLang="en-US" sz="3600" dirty="0" smtClean="0">
                <a:latin typeface="Candara" panose="020E0502030303020204" pitchFamily="34" charset="0"/>
              </a:rPr>
              <a:t>essential </a:t>
            </a:r>
            <a:r>
              <a:rPr lang="en-US" altLang="en-US" sz="3600" dirty="0">
                <a:latin typeface="Candara" panose="020E0502030303020204" pitchFamily="34" charset="0"/>
              </a:rPr>
              <a:t>to faith?</a:t>
            </a:r>
          </a:p>
          <a:p>
            <a:pPr lvl="1">
              <a:lnSpc>
                <a:spcPct val="90000"/>
              </a:lnSpc>
            </a:pPr>
            <a:r>
              <a:rPr lang="en-US" altLang="en-US" sz="3200" dirty="0">
                <a:latin typeface="Candara" panose="020E0502030303020204" pitchFamily="34" charset="0"/>
              </a:rPr>
              <a:t>“For </a:t>
            </a:r>
            <a:r>
              <a:rPr lang="en-US" altLang="en-US" sz="3200" dirty="0" smtClean="0">
                <a:latin typeface="Candara" panose="020E0502030303020204" pitchFamily="34" charset="0"/>
              </a:rPr>
              <a:t>‘whoever </a:t>
            </a:r>
            <a:r>
              <a:rPr lang="en-US" altLang="en-US" sz="3200" dirty="0">
                <a:latin typeface="Candara" panose="020E0502030303020204" pitchFamily="34" charset="0"/>
              </a:rPr>
              <a:t>calls on the name of the LORD shall be saved</a:t>
            </a:r>
            <a:r>
              <a:rPr lang="en-US" altLang="en-US" sz="3200" dirty="0" smtClean="0">
                <a:latin typeface="Candara" panose="020E0502030303020204" pitchFamily="34" charset="0"/>
              </a:rPr>
              <a:t>.’ </a:t>
            </a:r>
            <a:r>
              <a:rPr lang="en-US" altLang="en-US" sz="3200" dirty="0">
                <a:latin typeface="Candara" panose="020E0502030303020204" pitchFamily="34" charset="0"/>
              </a:rPr>
              <a:t>How then shall they call on Him in whom they have not believed? And how shall they believe in Him of whom they have not heard? And how shall they hear without a preacher?” (Rom. 10:13, 14)</a:t>
            </a:r>
          </a:p>
          <a:p>
            <a:pPr lvl="1">
              <a:lnSpc>
                <a:spcPct val="90000"/>
              </a:lnSpc>
            </a:pPr>
            <a:r>
              <a:rPr lang="en-US" altLang="en-US" sz="3200" dirty="0" smtClean="0">
                <a:latin typeface="Candara" panose="020E0502030303020204" pitchFamily="34" charset="0"/>
              </a:rPr>
              <a:t>The call saves…</a:t>
            </a:r>
          </a:p>
          <a:p>
            <a:pPr lvl="2">
              <a:lnSpc>
                <a:spcPct val="90000"/>
              </a:lnSpc>
            </a:pPr>
            <a:r>
              <a:rPr lang="en-US" altLang="en-US" i="1" dirty="0" smtClean="0">
                <a:latin typeface="Candara" panose="020E0502030303020204" pitchFamily="34" charset="0"/>
              </a:rPr>
              <a:t>But, </a:t>
            </a:r>
            <a:r>
              <a:rPr lang="en-US" altLang="en-US" i="1" dirty="0" smtClean="0">
                <a:latin typeface="Candara" panose="020E0502030303020204" pitchFamily="34" charset="0"/>
              </a:rPr>
              <a:t>belief</a:t>
            </a:r>
            <a:r>
              <a:rPr lang="en-US" altLang="en-US" dirty="0" smtClean="0">
                <a:latin typeface="Candara" panose="020E0502030303020204" pitchFamily="34" charset="0"/>
              </a:rPr>
              <a:t> </a:t>
            </a:r>
            <a:r>
              <a:rPr lang="en-US" altLang="en-US" dirty="0">
                <a:latin typeface="Candara" panose="020E0502030303020204" pitchFamily="34" charset="0"/>
              </a:rPr>
              <a:t>is </a:t>
            </a:r>
            <a:r>
              <a:rPr lang="en-US" altLang="en-US" dirty="0">
                <a:solidFill>
                  <a:schemeClr val="bg2"/>
                </a:solidFill>
                <a:latin typeface="Candara" panose="020E0502030303020204" pitchFamily="34" charset="0"/>
              </a:rPr>
              <a:t>before</a:t>
            </a:r>
            <a:r>
              <a:rPr lang="en-US" altLang="en-US" dirty="0">
                <a:latin typeface="Candara" panose="020E0502030303020204" pitchFamily="34" charset="0"/>
              </a:rPr>
              <a:t> </a:t>
            </a:r>
            <a:r>
              <a:rPr lang="en-US" altLang="en-US" dirty="0" smtClean="0">
                <a:latin typeface="Candara" panose="020E0502030303020204" pitchFamily="34" charset="0"/>
              </a:rPr>
              <a:t>the </a:t>
            </a:r>
            <a:r>
              <a:rPr lang="en-US" altLang="en-US" i="1" dirty="0" smtClean="0">
                <a:latin typeface="Candara" panose="020E0502030303020204" pitchFamily="34" charset="0"/>
              </a:rPr>
              <a:t>call</a:t>
            </a:r>
            <a:r>
              <a:rPr lang="en-US" altLang="en-US" dirty="0" smtClean="0">
                <a:latin typeface="Candara" panose="020E0502030303020204" pitchFamily="34" charset="0"/>
              </a:rPr>
              <a:t>, </a:t>
            </a:r>
            <a:r>
              <a:rPr lang="en-US" altLang="en-US" i="1" dirty="0" smtClean="0">
                <a:latin typeface="Candara" panose="020E0502030303020204" pitchFamily="34" charset="0"/>
              </a:rPr>
              <a:t>hearing</a:t>
            </a:r>
            <a:r>
              <a:rPr lang="en-US" altLang="en-US" dirty="0" smtClean="0">
                <a:latin typeface="Candara" panose="020E0502030303020204" pitchFamily="34" charset="0"/>
              </a:rPr>
              <a:t> </a:t>
            </a:r>
            <a:r>
              <a:rPr lang="en-US" altLang="en-US" dirty="0">
                <a:latin typeface="Candara" panose="020E0502030303020204" pitchFamily="34" charset="0"/>
              </a:rPr>
              <a:t>is </a:t>
            </a:r>
            <a:r>
              <a:rPr lang="en-US" altLang="en-US" dirty="0">
                <a:solidFill>
                  <a:schemeClr val="bg2"/>
                </a:solidFill>
                <a:latin typeface="Candara" panose="020E0502030303020204" pitchFamily="34" charset="0"/>
              </a:rPr>
              <a:t>before</a:t>
            </a:r>
            <a:r>
              <a:rPr lang="en-US" altLang="en-US" dirty="0">
                <a:latin typeface="Candara" panose="020E0502030303020204" pitchFamily="34" charset="0"/>
              </a:rPr>
              <a:t> </a:t>
            </a:r>
            <a:r>
              <a:rPr lang="en-US" altLang="en-US" i="1" dirty="0" smtClean="0">
                <a:latin typeface="Candara" panose="020E0502030303020204" pitchFamily="34" charset="0"/>
              </a:rPr>
              <a:t>believing</a:t>
            </a:r>
            <a:r>
              <a:rPr lang="en-US" altLang="en-US" dirty="0" smtClean="0">
                <a:latin typeface="Candara" panose="020E0502030303020204" pitchFamily="34" charset="0"/>
              </a:rPr>
              <a:t>, </a:t>
            </a:r>
            <a:r>
              <a:rPr lang="en-US" altLang="en-US" i="1" dirty="0">
                <a:latin typeface="Candara" panose="020E0502030303020204" pitchFamily="34" charset="0"/>
              </a:rPr>
              <a:t>preaching</a:t>
            </a:r>
            <a:r>
              <a:rPr lang="en-US" altLang="en-US" dirty="0">
                <a:latin typeface="Candara" panose="020E0502030303020204" pitchFamily="34" charset="0"/>
              </a:rPr>
              <a:t> is </a:t>
            </a:r>
            <a:r>
              <a:rPr lang="en-US" altLang="en-US" dirty="0">
                <a:solidFill>
                  <a:schemeClr val="bg2"/>
                </a:solidFill>
                <a:latin typeface="Candara" panose="020E0502030303020204" pitchFamily="34" charset="0"/>
              </a:rPr>
              <a:t>before</a:t>
            </a:r>
            <a:r>
              <a:rPr lang="en-US" altLang="en-US" dirty="0">
                <a:latin typeface="Candara" panose="020E0502030303020204" pitchFamily="34" charset="0"/>
              </a:rPr>
              <a:t> </a:t>
            </a:r>
            <a:r>
              <a:rPr lang="en-US" altLang="en-US" i="1" dirty="0" smtClean="0">
                <a:latin typeface="Candara" panose="020E0502030303020204" pitchFamily="34" charset="0"/>
              </a:rPr>
              <a:t>hearing</a:t>
            </a:r>
            <a:endParaRPr lang="en-US" altLang="en-US" i="1" dirty="0">
              <a:latin typeface="Candara" panose="020E0502030303020204" pitchFamily="34" charset="0"/>
            </a:endParaRPr>
          </a:p>
        </p:txBody>
      </p:sp>
    </p:spTree>
    <p:extLst>
      <p:ext uri="{BB962C8B-B14F-4D97-AF65-F5344CB8AC3E}">
        <p14:creationId xmlns:p14="http://schemas.microsoft.com/office/powerpoint/2010/main" val="2368739708"/>
      </p:ext>
    </p:extLst>
  </p:cSld>
  <p:clrMapOvr>
    <a:masterClrMapping/>
  </p:clrMapOvr>
  <p:transition spd="slow">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1000"/>
                                        <p:tgtEl>
                                          <p:spTgt spid="23555">
                                            <p:txEl>
                                              <p:pRg st="0" end="0"/>
                                            </p:txEl>
                                          </p:spTgt>
                                        </p:tgtEl>
                                      </p:cBhvr>
                                    </p:animEffect>
                                    <p:anim calcmode="lin" valueType="num">
                                      <p:cBhvr>
                                        <p:cTn id="8"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Steven\AppData\Local\Microsoft\Windows\Temporary Internet Files\Content.IE5\ZGVQGI1Z\large-Jeweled-Sword-0-9468[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163106">
            <a:off x="607643" y="25088"/>
            <a:ext cx="2422418" cy="1800664"/>
          </a:xfrm>
          <a:prstGeom prst="rect">
            <a:avLst/>
          </a:prstGeom>
          <a:noFill/>
          <a:extLst>
            <a:ext uri="{909E8E84-426E-40DD-AFC4-6F175D3DCCD1}">
              <a14:hiddenFill xmlns:a14="http://schemas.microsoft.com/office/drawing/2010/main">
                <a:solidFill>
                  <a:srgbClr val="FFFFFF"/>
                </a:solidFill>
              </a14:hiddenFill>
            </a:ext>
          </a:extLst>
        </p:spPr>
      </p:pic>
      <p:sp>
        <p:nvSpPr>
          <p:cNvPr id="25602" name="Rectangle 2"/>
          <p:cNvSpPr>
            <a:spLocks noGrp="1" noChangeArrowheads="1"/>
          </p:cNvSpPr>
          <p:nvPr>
            <p:ph type="title"/>
          </p:nvPr>
        </p:nvSpPr>
        <p:spPr>
          <a:xfrm>
            <a:off x="2209800" y="1143000"/>
            <a:ext cx="6477000" cy="609600"/>
          </a:xfrm>
        </p:spPr>
        <p:txBody>
          <a:bodyPr/>
          <a:lstStyle/>
          <a:p>
            <a:r>
              <a:rPr lang="en-US" altLang="en-US" dirty="0"/>
              <a:t>The Knife Cuts Both Ways!</a:t>
            </a:r>
          </a:p>
        </p:txBody>
      </p:sp>
      <p:sp>
        <p:nvSpPr>
          <p:cNvPr id="25603" name="Rectangle 3"/>
          <p:cNvSpPr>
            <a:spLocks noGrp="1" noChangeArrowheads="1"/>
          </p:cNvSpPr>
          <p:nvPr>
            <p:ph type="body" idx="1"/>
          </p:nvPr>
        </p:nvSpPr>
        <p:spPr/>
        <p:txBody>
          <a:bodyPr/>
          <a:lstStyle/>
          <a:p>
            <a:r>
              <a:rPr lang="en-US" altLang="en-US" dirty="0"/>
              <a:t>I</a:t>
            </a:r>
            <a:r>
              <a:rPr lang="en-US" altLang="en-US" dirty="0" smtClean="0"/>
              <a:t>f </a:t>
            </a:r>
            <a:r>
              <a:rPr lang="en-US" altLang="en-US" dirty="0"/>
              <a:t>charging that </a:t>
            </a:r>
            <a:r>
              <a:rPr lang="en-US" altLang="en-US" dirty="0" smtClean="0"/>
              <a:t>“teaching baptism </a:t>
            </a:r>
            <a:r>
              <a:rPr lang="en-US" altLang="en-US" dirty="0"/>
              <a:t/>
            </a:r>
            <a:br>
              <a:rPr lang="en-US" altLang="en-US" dirty="0"/>
            </a:br>
            <a:r>
              <a:rPr lang="en-US" altLang="en-US" dirty="0" smtClean="0"/>
              <a:t>saves” </a:t>
            </a:r>
            <a:r>
              <a:rPr lang="en-US" altLang="en-US" dirty="0"/>
              <a:t>denies the mediatory office of Christ and replaces it with a </a:t>
            </a:r>
            <a:r>
              <a:rPr lang="en-US" altLang="en-US" dirty="0" smtClean="0"/>
              <a:t>man,</a:t>
            </a:r>
            <a:endParaRPr lang="en-US" altLang="en-US" dirty="0"/>
          </a:p>
          <a:p>
            <a:pPr lvl="1"/>
            <a:r>
              <a:rPr lang="en-US" altLang="en-US" dirty="0" smtClean="0"/>
              <a:t>then would teaching </a:t>
            </a:r>
            <a:r>
              <a:rPr lang="en-US" altLang="en-US" dirty="0"/>
              <a:t>that “</a:t>
            </a:r>
            <a:r>
              <a:rPr lang="en-US" altLang="en-US" dirty="0" smtClean="0"/>
              <a:t>preaching saves” </a:t>
            </a:r>
            <a:r>
              <a:rPr lang="en-US" altLang="en-US" dirty="0" smtClean="0"/>
              <a:t>not also deny His mediatory office and replace it with a man?</a:t>
            </a:r>
            <a:endParaRPr lang="en-US" altLang="en-US" b="1" dirty="0">
              <a:latin typeface="Candara" panose="020E0502030303020204" pitchFamily="34" charset="0"/>
            </a:endParaRPr>
          </a:p>
          <a:p>
            <a:pPr lvl="1"/>
            <a:r>
              <a:rPr lang="en-US" altLang="en-US" dirty="0"/>
              <a:t>then </a:t>
            </a:r>
            <a:r>
              <a:rPr lang="en-US" altLang="en-US" dirty="0" smtClean="0"/>
              <a:t>would teaching that “</a:t>
            </a:r>
            <a:r>
              <a:rPr lang="en-US" altLang="en-US" dirty="0" smtClean="0"/>
              <a:t>man </a:t>
            </a:r>
            <a:r>
              <a:rPr lang="en-US" altLang="en-US" dirty="0"/>
              <a:t>must </a:t>
            </a:r>
            <a:r>
              <a:rPr lang="en-US" altLang="en-US" dirty="0" smtClean="0"/>
              <a:t>believe” </a:t>
            </a:r>
            <a:r>
              <a:rPr lang="en-US" altLang="en-US" dirty="0" smtClean="0"/>
              <a:t>not also deny His mediatory </a:t>
            </a:r>
            <a:r>
              <a:rPr lang="en-US" altLang="en-US" dirty="0"/>
              <a:t>office </a:t>
            </a:r>
            <a:r>
              <a:rPr lang="en-US" altLang="en-US" dirty="0" smtClean="0"/>
              <a:t>and replace </a:t>
            </a:r>
            <a:r>
              <a:rPr lang="en-US" altLang="en-US" dirty="0"/>
              <a:t>it with a man (Jn. 8:24)</a:t>
            </a:r>
          </a:p>
        </p:txBody>
      </p:sp>
      <p:sp>
        <p:nvSpPr>
          <p:cNvPr id="25606" name="Text Box 6"/>
          <p:cNvSpPr txBox="1">
            <a:spLocks noChangeArrowheads="1"/>
          </p:cNvSpPr>
          <p:nvPr/>
        </p:nvSpPr>
        <p:spPr bwMode="auto">
          <a:xfrm>
            <a:off x="365125" y="76200"/>
            <a:ext cx="2044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i="1">
                <a:solidFill>
                  <a:srgbClr val="FFFFFF"/>
                </a:solidFill>
                <a:latin typeface="Times New Roman" pitchFamily="18" charset="0"/>
              </a:rPr>
              <a:t>“if, then” reasoning</a:t>
            </a:r>
          </a:p>
        </p:txBody>
      </p:sp>
    </p:spTree>
    <p:extLst>
      <p:ext uri="{BB962C8B-B14F-4D97-AF65-F5344CB8AC3E}">
        <p14:creationId xmlns:p14="http://schemas.microsoft.com/office/powerpoint/2010/main" val="2186047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828800"/>
            <a:ext cx="8229600" cy="4876800"/>
          </a:xfrm>
        </p:spPr>
        <p:txBody>
          <a:bodyPr>
            <a:normAutofit/>
          </a:bodyPr>
          <a:lstStyle/>
          <a:p>
            <a:r>
              <a:rPr lang="en-US" altLang="en-US" sz="4000" dirty="0" smtClean="0">
                <a:latin typeface="Candara" panose="020E0502030303020204" pitchFamily="34" charset="0"/>
              </a:rPr>
              <a:t>ON THE OTHER HAND, </a:t>
            </a:r>
          </a:p>
          <a:p>
            <a:pPr marL="471487" lvl="1" indent="0">
              <a:buNone/>
            </a:pPr>
            <a:r>
              <a:rPr lang="en-US" altLang="en-US" sz="3600" dirty="0" smtClean="0">
                <a:latin typeface="Candara" panose="020E0502030303020204" pitchFamily="34" charset="0"/>
              </a:rPr>
              <a:t>If </a:t>
            </a:r>
            <a:r>
              <a:rPr lang="en-US" altLang="en-US" sz="3600" dirty="0" smtClean="0">
                <a:latin typeface="Candara" panose="020E0502030303020204" pitchFamily="34" charset="0"/>
              </a:rPr>
              <a:t>a person can preach to save others without usurping the mediatory office of </a:t>
            </a:r>
            <a:r>
              <a:rPr lang="en-US" altLang="en-US" sz="3600" dirty="0">
                <a:latin typeface="Candara" panose="020E0502030303020204" pitchFamily="34" charset="0"/>
              </a:rPr>
              <a:t>C</a:t>
            </a:r>
            <a:r>
              <a:rPr lang="en-US" altLang="en-US" sz="3600" dirty="0" smtClean="0">
                <a:latin typeface="Candara" panose="020E0502030303020204" pitchFamily="34" charset="0"/>
              </a:rPr>
              <a:t>hrist, then he can also baptize!</a:t>
            </a:r>
          </a:p>
          <a:p>
            <a:pPr lvl="1"/>
            <a:r>
              <a:rPr lang="en-US" altLang="en-US" sz="3600" dirty="0" smtClean="0">
                <a:latin typeface="Candara" panose="020E0502030303020204" pitchFamily="34" charset="0"/>
              </a:rPr>
              <a:t>Mark </a:t>
            </a:r>
            <a:r>
              <a:rPr lang="en-US" altLang="en-US" sz="3600" dirty="0" smtClean="0">
                <a:latin typeface="Candara" panose="020E0502030303020204" pitchFamily="34" charset="0"/>
              </a:rPr>
              <a:t>16:15, 16</a:t>
            </a:r>
          </a:p>
          <a:p>
            <a:pPr lvl="2"/>
            <a:r>
              <a:rPr lang="en-US" altLang="en-US" sz="3200" dirty="0">
                <a:latin typeface="Candara" panose="020E0502030303020204" pitchFamily="34" charset="0"/>
              </a:rPr>
              <a:t>w</a:t>
            </a:r>
            <a:r>
              <a:rPr lang="en-US" altLang="en-US" sz="3200" dirty="0" smtClean="0">
                <a:latin typeface="Candara" panose="020E0502030303020204" pitchFamily="34" charset="0"/>
              </a:rPr>
              <a:t>ho is preaching?</a:t>
            </a:r>
          </a:p>
          <a:p>
            <a:pPr lvl="2"/>
            <a:r>
              <a:rPr lang="en-US" altLang="en-US" sz="3200" dirty="0" smtClean="0">
                <a:latin typeface="Candara" panose="020E0502030303020204" pitchFamily="34" charset="0"/>
              </a:rPr>
              <a:t>who is believing? </a:t>
            </a:r>
          </a:p>
          <a:p>
            <a:pPr lvl="2"/>
            <a:r>
              <a:rPr lang="en-US" altLang="en-US" sz="3200" dirty="0" smtClean="0">
                <a:latin typeface="Candara" panose="020E0502030303020204" pitchFamily="34" charset="0"/>
              </a:rPr>
              <a:t>who is baptizing and being baptized?</a:t>
            </a:r>
            <a:endParaRPr lang="en-US" altLang="en-US" sz="3200" dirty="0">
              <a:latin typeface="Candara" panose="020E0502030303020204" pitchFamily="34" charset="0"/>
            </a:endParaRPr>
          </a:p>
        </p:txBody>
      </p:sp>
      <p:sp>
        <p:nvSpPr>
          <p:cNvPr id="26630" name="Text Box 6"/>
          <p:cNvSpPr txBox="1">
            <a:spLocks noChangeArrowheads="1"/>
          </p:cNvSpPr>
          <p:nvPr/>
        </p:nvSpPr>
        <p:spPr bwMode="auto">
          <a:xfrm>
            <a:off x="365125" y="76200"/>
            <a:ext cx="2044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i="1">
                <a:solidFill>
                  <a:srgbClr val="FFFFFF"/>
                </a:solidFill>
                <a:latin typeface="Times New Roman" pitchFamily="18" charset="0"/>
              </a:rPr>
              <a:t>“if, then” reasoning</a:t>
            </a:r>
          </a:p>
        </p:txBody>
      </p:sp>
      <p:pic>
        <p:nvPicPr>
          <p:cNvPr id="1026" name="Picture 2" descr="C:\Users\Steven\AppData\Local\Microsoft\Windows\Temporary Internet Files\Content.IE5\3F3FA6OD\preacher-silhouett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685801"/>
            <a:ext cx="1352550" cy="1514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205382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 calcmode="lin" valueType="num">
                                      <p:cBhvr>
                                        <p:cTn id="7" dur="5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662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anim calcmode="lin" valueType="num">
                                      <p:cBhvr>
                                        <p:cTn id="13" dur="500" fill="hold"/>
                                        <p:tgtEl>
                                          <p:spTgt spid="2662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662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anim calcmode="lin" valueType="num">
                                      <p:cBhvr>
                                        <p:cTn id="19" dur="500" fill="hold"/>
                                        <p:tgtEl>
                                          <p:spTgt spid="26627">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662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6627">
                                            <p:txEl>
                                              <p:pRg st="4" end="4"/>
                                            </p:txEl>
                                          </p:spTgt>
                                        </p:tgtEl>
                                        <p:attrNameLst>
                                          <p:attrName>style.visibility</p:attrName>
                                        </p:attrNameLst>
                                      </p:cBhvr>
                                      <p:to>
                                        <p:strVal val="visible"/>
                                      </p:to>
                                    </p:set>
                                    <p:anim calcmode="lin" valueType="num">
                                      <p:cBhvr>
                                        <p:cTn id="25" dur="500" fill="hold"/>
                                        <p:tgtEl>
                                          <p:spTgt spid="26627">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662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6627">
                                            <p:txEl>
                                              <p:pRg st="5" end="5"/>
                                            </p:txEl>
                                          </p:spTgt>
                                        </p:tgtEl>
                                        <p:attrNameLst>
                                          <p:attrName>style.visibility</p:attrName>
                                        </p:attrNameLst>
                                      </p:cBhvr>
                                      <p:to>
                                        <p:strVal val="visible"/>
                                      </p:to>
                                    </p:set>
                                    <p:anim calcmode="lin" valueType="num">
                                      <p:cBhvr>
                                        <p:cTn id="31" dur="500" fill="hold"/>
                                        <p:tgtEl>
                                          <p:spTgt spid="26627">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662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broMarti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533400"/>
            <a:ext cx="808038" cy="1219200"/>
          </a:xfrm>
          <a:prstGeom prst="rect">
            <a:avLst/>
          </a:prstGeom>
          <a:noFill/>
          <a:extLst>
            <a:ext uri="{909E8E84-426E-40DD-AFC4-6F175D3DCCD1}">
              <a14:hiddenFill xmlns:a14="http://schemas.microsoft.com/office/drawing/2010/main">
                <a:solidFill>
                  <a:srgbClr val="FFFFFF"/>
                </a:solidFill>
              </a14:hiddenFill>
            </a:ext>
          </a:extLst>
        </p:spPr>
      </p:pic>
      <p:sp>
        <p:nvSpPr>
          <p:cNvPr id="27651" name="Rectangle 3"/>
          <p:cNvSpPr>
            <a:spLocks noGrp="1" noChangeArrowheads="1"/>
          </p:cNvSpPr>
          <p:nvPr>
            <p:ph type="title"/>
          </p:nvPr>
        </p:nvSpPr>
        <p:spPr>
          <a:xfrm>
            <a:off x="1447800" y="609600"/>
            <a:ext cx="7391400" cy="457200"/>
          </a:xfrm>
          <a:ln/>
          <a:extLst>
            <a:ext uri="{91240B29-F687-4F45-9708-019B960494DF}">
              <a14:hiddenLine xmlns:a14="http://schemas.microsoft.com/office/drawing/2010/main" w="9525">
                <a:solidFill>
                  <a:schemeClr val="accent2"/>
                </a:solidFill>
                <a:miter lim="800000"/>
                <a:headEnd/>
                <a:tailEnd/>
              </a14:hiddenLine>
            </a:ext>
          </a:extLst>
        </p:spPr>
        <p:txBody>
          <a:bodyPr/>
          <a:lstStyle/>
          <a:p>
            <a:r>
              <a:rPr lang="en-US" altLang="en-US" sz="3600">
                <a:solidFill>
                  <a:schemeClr val="accent2"/>
                </a:solidFill>
              </a:rPr>
              <a:t>Martin’s </a:t>
            </a:r>
            <a:r>
              <a:rPr lang="en-US" altLang="en-US" sz="3600" i="1">
                <a:solidFill>
                  <a:schemeClr val="accent2"/>
                </a:solidFill>
              </a:rPr>
              <a:t>Unanswerable</a:t>
            </a:r>
            <a:r>
              <a:rPr lang="en-US" altLang="en-US" sz="3600">
                <a:solidFill>
                  <a:schemeClr val="accent2"/>
                </a:solidFill>
              </a:rPr>
              <a:t> Questions</a:t>
            </a:r>
          </a:p>
        </p:txBody>
      </p:sp>
      <p:sp>
        <p:nvSpPr>
          <p:cNvPr id="27652" name="AutoShape 4"/>
          <p:cNvSpPr>
            <a:spLocks noGrp="1" noChangeArrowheads="1"/>
          </p:cNvSpPr>
          <p:nvPr>
            <p:ph type="body" idx="1"/>
          </p:nvPr>
        </p:nvSpPr>
        <p:spPr>
          <a:prstGeom prst="wedgeRectCallout">
            <a:avLst>
              <a:gd name="adj1" fmla="val -43750"/>
              <a:gd name="adj2" fmla="val -74870"/>
            </a:avLst>
          </a:prstGeom>
          <a:solidFill>
            <a:schemeClr val="bg2"/>
          </a:solidFill>
          <a:ln w="12700">
            <a:solidFill>
              <a:schemeClr val="tx1"/>
            </a:solidFill>
            <a:miter lim="800000"/>
            <a:headEnd type="none" w="med" len="med"/>
            <a:tailEnd type="none" w="med" len="med"/>
          </a:ln>
        </p:spPr>
        <p:txBody>
          <a:bodyPr/>
          <a:lstStyle/>
          <a:p>
            <a:pPr>
              <a:lnSpc>
                <a:spcPct val="80000"/>
              </a:lnSpc>
            </a:pPr>
            <a:r>
              <a:rPr lang="en-US" altLang="en-US" sz="2800" b="1">
                <a:solidFill>
                  <a:schemeClr val="accent1"/>
                </a:solidFill>
              </a:rPr>
              <a:t>If a "Church of Christ" elder refuses to baptize me, will I be lost until I can find one who will?</a:t>
            </a:r>
            <a:r>
              <a:rPr lang="en-US" altLang="en-US" sz="2800" b="1">
                <a:solidFill>
                  <a:schemeClr val="bg1"/>
                </a:solidFill>
              </a:rPr>
              <a:t> </a:t>
            </a:r>
            <a:r>
              <a:rPr lang="en-US" altLang="en-US" sz="2800" b="1">
                <a:solidFill>
                  <a:schemeClr val="accent1"/>
                </a:solidFill>
              </a:rPr>
              <a:t>Do I need Jesus AND a Campbellite "preacher" in order to be saved? If I do, then Jesus Christ is not the only Mediator (1 Tim. 2:5) </a:t>
            </a:r>
            <a:r>
              <a:rPr lang="en-US" altLang="en-US" sz="2800" b="1">
                <a:solidFill>
                  <a:schemeClr val="bg1"/>
                </a:solidFill>
              </a:rPr>
              <a:t>and the Holy Spirit is not the only Administrator (1 Cor. 12:13)</a:t>
            </a:r>
            <a:r>
              <a:rPr lang="en-US" altLang="en-US" sz="2800" b="1">
                <a:solidFill>
                  <a:schemeClr val="accent1"/>
                </a:solidFill>
              </a:rPr>
              <a:t> </a:t>
            </a:r>
            <a:r>
              <a:rPr lang="en-US" altLang="en-US" sz="2800" b="1">
                <a:solidFill>
                  <a:schemeClr val="bg1"/>
                </a:solidFill>
              </a:rPr>
              <a:t>of salvation - the "Church of Christ" preacher is necessary to salvation for he is performing a saving act on me when he baptizes me! Is this not blasphemy against Jesus Christ and the Holy Ghost? </a:t>
            </a:r>
          </a:p>
        </p:txBody>
      </p:sp>
    </p:spTree>
    <p:extLst>
      <p:ext uri="{BB962C8B-B14F-4D97-AF65-F5344CB8AC3E}">
        <p14:creationId xmlns:p14="http://schemas.microsoft.com/office/powerpoint/2010/main" val="11301724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Answer:</a:t>
            </a:r>
          </a:p>
        </p:txBody>
      </p:sp>
      <p:sp>
        <p:nvSpPr>
          <p:cNvPr id="29699" name="Rectangle 3"/>
          <p:cNvSpPr>
            <a:spLocks noGrp="1" noChangeArrowheads="1"/>
          </p:cNvSpPr>
          <p:nvPr>
            <p:ph type="body" idx="1"/>
          </p:nvPr>
        </p:nvSpPr>
        <p:spPr/>
        <p:txBody>
          <a:bodyPr/>
          <a:lstStyle/>
          <a:p>
            <a:r>
              <a:rPr lang="en-US" altLang="en-US" dirty="0"/>
              <a:t>The Holy </a:t>
            </a:r>
            <a:r>
              <a:rPr lang="en-US" altLang="en-US" dirty="0" smtClean="0"/>
              <a:t>Spirit </a:t>
            </a:r>
            <a:r>
              <a:rPr lang="en-US" altLang="en-US" dirty="0"/>
              <a:t>never has </a:t>
            </a:r>
            <a:r>
              <a:rPr lang="en-US" altLang="en-US" dirty="0" smtClean="0"/>
              <a:t>been </a:t>
            </a:r>
            <a:r>
              <a:rPr lang="en-US" altLang="en-US" dirty="0"/>
              <a:t>and never will be the administrator of water baptism!</a:t>
            </a:r>
          </a:p>
          <a:p>
            <a:pPr lvl="1"/>
            <a:r>
              <a:rPr lang="en-US" altLang="en-US" dirty="0"/>
              <a:t>H</a:t>
            </a:r>
            <a:r>
              <a:rPr lang="en-US" altLang="en-US" dirty="0" smtClean="0"/>
              <a:t>e </a:t>
            </a:r>
            <a:r>
              <a:rPr lang="en-US" altLang="en-US" dirty="0">
                <a:effectLst>
                  <a:outerShdw blurRad="38100" dist="38100" dir="2700000" algn="tl">
                    <a:srgbClr val="C0C0C0"/>
                  </a:outerShdw>
                </a:effectLst>
                <a:latin typeface="Arial Black" pitchFamily="34" charset="0"/>
              </a:rPr>
              <a:t>authorizes</a:t>
            </a:r>
            <a:r>
              <a:rPr lang="en-US" altLang="en-US" dirty="0"/>
              <a:t> but </a:t>
            </a:r>
            <a:r>
              <a:rPr lang="en-US" altLang="en-US" dirty="0" smtClean="0"/>
              <a:t>He does </a:t>
            </a:r>
            <a:r>
              <a:rPr lang="en-US" altLang="en-US" dirty="0"/>
              <a:t>not </a:t>
            </a:r>
            <a:r>
              <a:rPr lang="en-US" altLang="en-US" dirty="0">
                <a:effectLst>
                  <a:outerShdw blurRad="38100" dist="38100" dir="2700000" algn="tl">
                    <a:srgbClr val="C0C0C0"/>
                  </a:outerShdw>
                </a:effectLst>
                <a:latin typeface="Arial Black" pitchFamily="34" charset="0"/>
              </a:rPr>
              <a:t>administer</a:t>
            </a:r>
            <a:r>
              <a:rPr lang="en-US" altLang="en-US" dirty="0"/>
              <a:t> water baptism</a:t>
            </a:r>
          </a:p>
        </p:txBody>
      </p:sp>
    </p:spTree>
    <p:extLst>
      <p:ext uri="{BB962C8B-B14F-4D97-AF65-F5344CB8AC3E}">
        <p14:creationId xmlns:p14="http://schemas.microsoft.com/office/powerpoint/2010/main" val="16228648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anim calcmode="lin" valueType="num">
                                      <p:cBhvr>
                                        <p:cTn id="7" dur="5000" fill="hold"/>
                                        <p:tgtEl>
                                          <p:spTgt spid="29699">
                                            <p:txEl>
                                              <p:pRg st="1" end="1"/>
                                            </p:txEl>
                                          </p:spTgt>
                                        </p:tgtEl>
                                        <p:attrNameLst>
                                          <p:attrName>ppt_w</p:attrName>
                                        </p:attrNameLst>
                                      </p:cBhvr>
                                      <p:tavLst>
                                        <p:tav tm="0">
                                          <p:val>
                                            <p:strVal val="#ppt_w+.3"/>
                                          </p:val>
                                        </p:tav>
                                        <p:tav tm="100000">
                                          <p:val>
                                            <p:strVal val="#ppt_w"/>
                                          </p:val>
                                        </p:tav>
                                      </p:tavLst>
                                    </p:anim>
                                    <p:anim calcmode="lin" valueType="num">
                                      <p:cBhvr>
                                        <p:cTn id="8" dur="5000" fill="hold"/>
                                        <p:tgtEl>
                                          <p:spTgt spid="29699">
                                            <p:txEl>
                                              <p:pRg st="1" end="1"/>
                                            </p:txEl>
                                          </p:spTgt>
                                        </p:tgtEl>
                                        <p:attrNameLst>
                                          <p:attrName>ppt_h</p:attrName>
                                        </p:attrNameLst>
                                      </p:cBhvr>
                                      <p:tavLst>
                                        <p:tav tm="0">
                                          <p:val>
                                            <p:strVal val="#ppt_h"/>
                                          </p:val>
                                        </p:tav>
                                        <p:tav tm="100000">
                                          <p:val>
                                            <p:strVal val="#ppt_h"/>
                                          </p:val>
                                        </p:tav>
                                      </p:tavLst>
                                    </p:anim>
                                    <p:animEffect transition="in" filter="fade">
                                      <p:cBhvr>
                                        <p:cTn id="9" dur="5000"/>
                                        <p:tgtEl>
                                          <p:spTgt spid="296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5"/>
          <p:cNvSpPr>
            <a:spLocks noChangeArrowheads="1"/>
          </p:cNvSpPr>
          <p:nvPr/>
        </p:nvSpPr>
        <p:spPr bwMode="auto">
          <a:xfrm>
            <a:off x="2286000" y="2362200"/>
            <a:ext cx="1600200" cy="381000"/>
          </a:xfrm>
          <a:prstGeom prst="rect">
            <a:avLst/>
          </a:prstGeom>
          <a:solidFill>
            <a:srgbClr val="00B0F0"/>
          </a:solidFill>
          <a:ln w="38100">
            <a:solidFill>
              <a:schemeClr val="tx1"/>
            </a:solidFill>
            <a:miter lim="800000"/>
            <a:headEnd/>
            <a:tailEnd/>
          </a:ln>
          <a:effectLst/>
          <a:extLst/>
        </p:spPr>
        <p:txBody>
          <a:bodyPr wrap="none" anchor="ctr"/>
          <a:lstStyle/>
          <a:p>
            <a:pPr fontAlgn="base">
              <a:spcBef>
                <a:spcPct val="0"/>
              </a:spcBef>
              <a:spcAft>
                <a:spcPct val="0"/>
              </a:spcAft>
            </a:pPr>
            <a:endParaRPr lang="en-US">
              <a:solidFill>
                <a:srgbClr val="000000"/>
              </a:solidFill>
            </a:endParaRPr>
          </a:p>
        </p:txBody>
      </p:sp>
      <p:sp>
        <p:nvSpPr>
          <p:cNvPr id="30724" name="Rectangle 4"/>
          <p:cNvSpPr>
            <a:spLocks noChangeArrowheads="1"/>
          </p:cNvSpPr>
          <p:nvPr/>
        </p:nvSpPr>
        <p:spPr bwMode="auto">
          <a:xfrm>
            <a:off x="1127125" y="1905000"/>
            <a:ext cx="533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0722" name="Rectangle 2"/>
          <p:cNvSpPr>
            <a:spLocks noGrp="1" noChangeArrowheads="1"/>
          </p:cNvSpPr>
          <p:nvPr>
            <p:ph type="title"/>
          </p:nvPr>
        </p:nvSpPr>
        <p:spPr/>
        <p:txBody>
          <a:bodyPr/>
          <a:lstStyle/>
          <a:p>
            <a:r>
              <a:rPr lang="en-US" altLang="en-US"/>
              <a:t>Matthew 28:18, 19</a:t>
            </a:r>
          </a:p>
        </p:txBody>
      </p:sp>
      <p:sp>
        <p:nvSpPr>
          <p:cNvPr id="30723" name="Rectangle 3"/>
          <p:cNvSpPr>
            <a:spLocks noGrp="1" noChangeArrowheads="1"/>
          </p:cNvSpPr>
          <p:nvPr>
            <p:ph type="body" idx="1"/>
          </p:nvPr>
        </p:nvSpPr>
        <p:spPr>
          <a:xfrm>
            <a:off x="457200" y="1905000"/>
            <a:ext cx="8229600" cy="4876800"/>
          </a:xfrm>
        </p:spPr>
        <p:txBody>
          <a:bodyPr/>
          <a:lstStyle/>
          <a:p>
            <a:pPr>
              <a:lnSpc>
                <a:spcPct val="90000"/>
              </a:lnSpc>
            </a:pPr>
            <a:r>
              <a:rPr lang="en-US" altLang="en-US" sz="2800" dirty="0"/>
              <a:t>“Go therefore and make disciples of all the nations, baptizing them in the name of the Father and of the Son and of the Holy Spirit, teaching them to observe all things that I have commanded you. . .”</a:t>
            </a:r>
          </a:p>
          <a:p>
            <a:pPr lvl="1">
              <a:lnSpc>
                <a:spcPct val="90000"/>
              </a:lnSpc>
            </a:pPr>
            <a:r>
              <a:rPr lang="en-US" altLang="en-US" sz="2600" dirty="0"/>
              <a:t>who is to </a:t>
            </a:r>
            <a:r>
              <a:rPr lang="en-US" altLang="en-US" sz="2600" b="1" i="1" dirty="0"/>
              <a:t>go</a:t>
            </a:r>
            <a:r>
              <a:rPr lang="en-US" altLang="en-US" sz="2600" dirty="0"/>
              <a:t>?</a:t>
            </a:r>
          </a:p>
          <a:p>
            <a:pPr lvl="1">
              <a:lnSpc>
                <a:spcPct val="90000"/>
              </a:lnSpc>
            </a:pPr>
            <a:r>
              <a:rPr lang="en-US" altLang="en-US" sz="2600" dirty="0"/>
              <a:t>who is to </a:t>
            </a:r>
            <a:r>
              <a:rPr lang="en-US" altLang="en-US" sz="2600" b="1" i="1" dirty="0"/>
              <a:t>make disciples</a:t>
            </a:r>
            <a:r>
              <a:rPr lang="en-US" altLang="en-US" sz="2600" dirty="0"/>
              <a:t>?</a:t>
            </a:r>
          </a:p>
          <a:p>
            <a:pPr lvl="1">
              <a:lnSpc>
                <a:spcPct val="90000"/>
              </a:lnSpc>
            </a:pPr>
            <a:r>
              <a:rPr lang="en-US" altLang="en-US" sz="2600" dirty="0"/>
              <a:t>who is to </a:t>
            </a:r>
            <a:r>
              <a:rPr lang="en-US" altLang="en-US" sz="2600" b="1" i="1" dirty="0"/>
              <a:t>teach</a:t>
            </a:r>
            <a:r>
              <a:rPr lang="en-US" altLang="en-US" sz="2600" dirty="0"/>
              <a:t>?</a:t>
            </a:r>
          </a:p>
          <a:p>
            <a:pPr lvl="1">
              <a:lnSpc>
                <a:spcPct val="90000"/>
              </a:lnSpc>
            </a:pPr>
            <a:r>
              <a:rPr lang="en-US" altLang="en-US" sz="2600" dirty="0"/>
              <a:t>who is to </a:t>
            </a:r>
            <a:r>
              <a:rPr lang="en-US" altLang="en-US" sz="2600" b="1" dirty="0" smtClean="0"/>
              <a:t>baptize</a:t>
            </a:r>
            <a:r>
              <a:rPr lang="en-US" altLang="en-US" sz="2600" dirty="0" smtClean="0"/>
              <a:t>?</a:t>
            </a:r>
            <a:endParaRPr lang="en-US" altLang="en-US" sz="2600" dirty="0"/>
          </a:p>
          <a:p>
            <a:pPr lvl="1">
              <a:lnSpc>
                <a:spcPct val="90000"/>
              </a:lnSpc>
            </a:pPr>
            <a:r>
              <a:rPr lang="en-US" altLang="en-US" sz="2600" dirty="0"/>
              <a:t>who </a:t>
            </a:r>
            <a:r>
              <a:rPr lang="en-US" altLang="en-US" sz="2600" b="1" dirty="0"/>
              <a:t>authorizes</a:t>
            </a:r>
            <a:r>
              <a:rPr lang="en-US" altLang="en-US" sz="2600" dirty="0"/>
              <a:t> such?</a:t>
            </a:r>
          </a:p>
        </p:txBody>
      </p:sp>
      <p:grpSp>
        <p:nvGrpSpPr>
          <p:cNvPr id="30736" name="Group 16"/>
          <p:cNvGrpSpPr>
            <a:grpSpLocks/>
          </p:cNvGrpSpPr>
          <p:nvPr/>
        </p:nvGrpSpPr>
        <p:grpSpPr bwMode="auto">
          <a:xfrm>
            <a:off x="914400" y="2635250"/>
            <a:ext cx="7162800" cy="552450"/>
            <a:chOff x="576" y="1680"/>
            <a:chExt cx="4512" cy="348"/>
          </a:xfrm>
        </p:grpSpPr>
        <p:sp>
          <p:nvSpPr>
            <p:cNvPr id="30726" name="Oval 6"/>
            <p:cNvSpPr>
              <a:spLocks noChangeArrowheads="1"/>
            </p:cNvSpPr>
            <p:nvPr/>
          </p:nvSpPr>
          <p:spPr bwMode="auto">
            <a:xfrm>
              <a:off x="576" y="1728"/>
              <a:ext cx="768" cy="288"/>
            </a:xfrm>
            <a:prstGeom prst="ellipse">
              <a:avLst/>
            </a:prstGeom>
            <a:noFill/>
            <a:ln w="381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0727" name="Oval 7"/>
            <p:cNvSpPr>
              <a:spLocks noChangeArrowheads="1"/>
            </p:cNvSpPr>
            <p:nvPr/>
          </p:nvSpPr>
          <p:spPr bwMode="auto">
            <a:xfrm>
              <a:off x="3888" y="1728"/>
              <a:ext cx="1200" cy="288"/>
            </a:xfrm>
            <a:prstGeom prst="ellipse">
              <a:avLst/>
            </a:prstGeom>
            <a:noFill/>
            <a:ln w="381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0728" name="Oval 8"/>
            <p:cNvSpPr>
              <a:spLocks noChangeArrowheads="1"/>
            </p:cNvSpPr>
            <p:nvPr/>
          </p:nvSpPr>
          <p:spPr bwMode="auto">
            <a:xfrm>
              <a:off x="2354" y="1728"/>
              <a:ext cx="498" cy="288"/>
            </a:xfrm>
            <a:prstGeom prst="ellipse">
              <a:avLst/>
            </a:prstGeom>
            <a:noFill/>
            <a:ln w="381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cxnSp>
          <p:nvCxnSpPr>
            <p:cNvPr id="30730" name="AutoShape 10"/>
            <p:cNvCxnSpPr>
              <a:cxnSpLocks noChangeShapeType="1"/>
              <a:stCxn id="30726" idx="4"/>
              <a:endCxn id="30727" idx="4"/>
            </p:cNvCxnSpPr>
            <p:nvPr/>
          </p:nvCxnSpPr>
          <p:spPr bwMode="auto">
            <a:xfrm>
              <a:off x="960" y="2028"/>
              <a:ext cx="3528" cy="0"/>
            </a:xfrm>
            <a:prstGeom prst="straightConnector1">
              <a:avLst/>
            </a:prstGeom>
            <a:noFill/>
            <a:ln w="38100">
              <a:solidFill>
                <a:schemeClr val="bg2"/>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31" name="Line 11"/>
            <p:cNvSpPr>
              <a:spLocks noChangeShapeType="1"/>
            </p:cNvSpPr>
            <p:nvPr/>
          </p:nvSpPr>
          <p:spPr bwMode="auto">
            <a:xfrm flipV="1">
              <a:off x="912" y="1680"/>
              <a:ext cx="480" cy="48"/>
            </a:xfrm>
            <a:prstGeom prst="line">
              <a:avLst/>
            </a:prstGeom>
            <a:noFill/>
            <a:ln w="3810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30732" name="Line 12"/>
            <p:cNvSpPr>
              <a:spLocks noChangeShapeType="1"/>
            </p:cNvSpPr>
            <p:nvPr/>
          </p:nvSpPr>
          <p:spPr bwMode="auto">
            <a:xfrm flipH="1" flipV="1">
              <a:off x="2456" y="1680"/>
              <a:ext cx="192" cy="48"/>
            </a:xfrm>
            <a:prstGeom prst="line">
              <a:avLst/>
            </a:prstGeom>
            <a:noFill/>
            <a:ln w="3810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30735" name="Freeform 15"/>
          <p:cNvSpPr>
            <a:spLocks/>
          </p:cNvSpPr>
          <p:nvPr/>
        </p:nvSpPr>
        <p:spPr bwMode="auto">
          <a:xfrm>
            <a:off x="4114800" y="2241550"/>
            <a:ext cx="4165600" cy="469900"/>
          </a:xfrm>
          <a:custGeom>
            <a:avLst/>
            <a:gdLst>
              <a:gd name="T0" fmla="*/ 2016 w 2624"/>
              <a:gd name="T1" fmla="*/ 296 h 296"/>
              <a:gd name="T2" fmla="*/ 2544 w 2624"/>
              <a:gd name="T3" fmla="*/ 200 h 296"/>
              <a:gd name="T4" fmla="*/ 2496 w 2624"/>
              <a:gd name="T5" fmla="*/ 104 h 296"/>
              <a:gd name="T6" fmla="*/ 2112 w 2624"/>
              <a:gd name="T7" fmla="*/ 8 h 296"/>
              <a:gd name="T8" fmla="*/ 0 w 2624"/>
              <a:gd name="T9" fmla="*/ 56 h 296"/>
            </a:gdLst>
            <a:ahLst/>
            <a:cxnLst>
              <a:cxn ang="0">
                <a:pos x="T0" y="T1"/>
              </a:cxn>
              <a:cxn ang="0">
                <a:pos x="T2" y="T3"/>
              </a:cxn>
              <a:cxn ang="0">
                <a:pos x="T4" y="T5"/>
              </a:cxn>
              <a:cxn ang="0">
                <a:pos x="T6" y="T7"/>
              </a:cxn>
              <a:cxn ang="0">
                <a:pos x="T8" y="T9"/>
              </a:cxn>
            </a:cxnLst>
            <a:rect l="0" t="0" r="r" b="b"/>
            <a:pathLst>
              <a:path w="2624" h="296">
                <a:moveTo>
                  <a:pt x="2016" y="296"/>
                </a:moveTo>
                <a:cubicBezTo>
                  <a:pt x="2240" y="264"/>
                  <a:pt x="2464" y="232"/>
                  <a:pt x="2544" y="200"/>
                </a:cubicBezTo>
                <a:cubicBezTo>
                  <a:pt x="2624" y="168"/>
                  <a:pt x="2568" y="136"/>
                  <a:pt x="2496" y="104"/>
                </a:cubicBezTo>
                <a:cubicBezTo>
                  <a:pt x="2424" y="72"/>
                  <a:pt x="2528" y="16"/>
                  <a:pt x="2112" y="8"/>
                </a:cubicBezTo>
                <a:cubicBezTo>
                  <a:pt x="1696" y="0"/>
                  <a:pt x="848" y="28"/>
                  <a:pt x="0" y="56"/>
                </a:cubicBezTo>
              </a:path>
            </a:pathLst>
          </a:custGeom>
          <a:noFill/>
          <a:ln w="38100" cmpd="sng">
            <a:solidFill>
              <a:schemeClr val="bg2"/>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aphicFrame>
        <p:nvGraphicFramePr>
          <p:cNvPr id="30774" name="Group 54"/>
          <p:cNvGraphicFramePr>
            <a:graphicFrameLocks noGrp="1"/>
          </p:cNvGraphicFramePr>
          <p:nvPr/>
        </p:nvGraphicFramePr>
        <p:xfrm>
          <a:off x="6689725" y="3487738"/>
          <a:ext cx="2362200" cy="2743200"/>
        </p:xfrm>
        <a:graphic>
          <a:graphicData uri="http://schemas.openxmlformats.org/drawingml/2006/table">
            <a:tbl>
              <a:tblPr/>
              <a:tblGrid>
                <a:gridCol w="1181100"/>
                <a:gridCol w="1181100"/>
              </a:tblGrid>
              <a:tr h="330200">
                <a:tc gridSpan="2">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altLang="en-US" sz="2400" b="0" i="0" u="none" strike="noStrike" cap="none" normalizeH="0" baseline="0" smtClean="0">
                          <a:ln>
                            <a:noFill/>
                          </a:ln>
                          <a:solidFill>
                            <a:schemeClr val="tx1"/>
                          </a:solidFill>
                          <a:effectLst/>
                          <a:latin typeface="Arial Black" pitchFamily="34" charset="0"/>
                        </a:rPr>
                        <a:t>God Or Man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hMerge="1">
                  <a:txBody>
                    <a:bodyPr/>
                    <a:lstStyle/>
                    <a:p>
                      <a:endParaRPr lang="en-US"/>
                    </a:p>
                  </a:txBody>
                  <a:tcPr/>
                </a:tc>
              </a:tr>
              <a:tr h="330200">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330200">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330200">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330200">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330200">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spcBef>
                          <a:spcPct val="20000"/>
                        </a:spcBef>
                        <a:buClr>
                          <a:schemeClr val="bg2"/>
                        </a:buClr>
                        <a:buSzPct val="70000"/>
                        <a:buFont typeface="Wingdings" pitchFamily="2" charset="2"/>
                        <a:defRPr sz="2800">
                          <a:solidFill>
                            <a:schemeClr val="tx1"/>
                          </a:solidFill>
                          <a:latin typeface="Arial" charset="0"/>
                        </a:defRPr>
                      </a:lvl1pPr>
                      <a:lvl2pPr marL="471488">
                        <a:spcBef>
                          <a:spcPct val="20000"/>
                        </a:spcBef>
                        <a:buClr>
                          <a:schemeClr val="accent2"/>
                        </a:buClr>
                        <a:buSzPct val="75000"/>
                        <a:buFont typeface="Wingdings" pitchFamily="2" charset="2"/>
                        <a:defRPr sz="2400">
                          <a:solidFill>
                            <a:schemeClr val="tx1"/>
                          </a:solidFill>
                          <a:latin typeface="Arial" charset="0"/>
                        </a:defRPr>
                      </a:lvl2pPr>
                      <a:lvl3pPr marL="909638">
                        <a:spcBef>
                          <a:spcPct val="20000"/>
                        </a:spcBef>
                        <a:buClr>
                          <a:schemeClr val="bg2"/>
                        </a:buClr>
                        <a:buSzPct val="65000"/>
                        <a:buFont typeface="Wingdings" pitchFamily="2" charset="2"/>
                        <a:defRPr sz="2000">
                          <a:solidFill>
                            <a:schemeClr val="tx1"/>
                          </a:solidFill>
                          <a:latin typeface="Arial" charset="0"/>
                        </a:defRPr>
                      </a:lvl3pPr>
                      <a:lvl4pPr marL="1389063">
                        <a:spcBef>
                          <a:spcPct val="20000"/>
                        </a:spcBef>
                        <a:buClr>
                          <a:schemeClr val="accent2"/>
                        </a:buClr>
                        <a:buSzPct val="75000"/>
                        <a:buFont typeface="Wingdings" pitchFamily="2" charset="2"/>
                        <a:defRPr>
                          <a:solidFill>
                            <a:schemeClr val="tx1"/>
                          </a:solidFill>
                          <a:latin typeface="Arial" charset="0"/>
                        </a:defRPr>
                      </a:lvl4pPr>
                      <a:lvl5pPr>
                        <a:spcBef>
                          <a:spcPct val="20000"/>
                        </a:spcBef>
                        <a:buClr>
                          <a:schemeClr val="accent1"/>
                        </a:buClr>
                        <a:buSzPct val="50000"/>
                        <a:buFont typeface="Wingdings" pitchFamily="2" charset="2"/>
                        <a:defRPr>
                          <a:solidFill>
                            <a:schemeClr val="tx1"/>
                          </a:solidFill>
                          <a:latin typeface="Arial" charset="0"/>
                        </a:defRPr>
                      </a:lvl5pPr>
                      <a:lvl6pPr fontAlgn="base">
                        <a:spcBef>
                          <a:spcPct val="20000"/>
                        </a:spcBef>
                        <a:spcAft>
                          <a:spcPct val="0"/>
                        </a:spcAft>
                        <a:buClr>
                          <a:schemeClr val="accent1"/>
                        </a:buClr>
                        <a:buSzPct val="50000"/>
                        <a:buFont typeface="Wingdings" pitchFamily="2" charset="2"/>
                        <a:defRPr>
                          <a:solidFill>
                            <a:schemeClr val="tx1"/>
                          </a:solidFill>
                          <a:latin typeface="Arial" charset="0"/>
                        </a:defRPr>
                      </a:lvl6pPr>
                      <a:lvl7pPr fontAlgn="base">
                        <a:spcBef>
                          <a:spcPct val="20000"/>
                        </a:spcBef>
                        <a:spcAft>
                          <a:spcPct val="0"/>
                        </a:spcAft>
                        <a:buClr>
                          <a:schemeClr val="accent1"/>
                        </a:buClr>
                        <a:buSzPct val="50000"/>
                        <a:buFont typeface="Wingdings" pitchFamily="2" charset="2"/>
                        <a:defRPr>
                          <a:solidFill>
                            <a:schemeClr val="tx1"/>
                          </a:solidFill>
                          <a:latin typeface="Arial" charset="0"/>
                        </a:defRPr>
                      </a:lvl7pPr>
                      <a:lvl8pPr fontAlgn="base">
                        <a:spcBef>
                          <a:spcPct val="20000"/>
                        </a:spcBef>
                        <a:spcAft>
                          <a:spcPct val="0"/>
                        </a:spcAft>
                        <a:buClr>
                          <a:schemeClr val="accent1"/>
                        </a:buClr>
                        <a:buSzPct val="50000"/>
                        <a:buFont typeface="Wingdings" pitchFamily="2" charset="2"/>
                        <a:defRPr>
                          <a:solidFill>
                            <a:schemeClr val="tx1"/>
                          </a:solidFill>
                          <a:latin typeface="Arial" charset="0"/>
                        </a:defRPr>
                      </a:lvl8pPr>
                      <a:lvl9pPr fontAlgn="base">
                        <a:spcBef>
                          <a:spcPct val="20000"/>
                        </a:spcBef>
                        <a:spcAft>
                          <a:spcPct val="0"/>
                        </a:spcAft>
                        <a:buClr>
                          <a:schemeClr val="accent1"/>
                        </a:buClr>
                        <a:buSzPct val="50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alt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bl>
          </a:graphicData>
        </a:graphic>
      </p:graphicFrame>
      <p:pic>
        <p:nvPicPr>
          <p:cNvPr id="30775" name="Picture 55" descr="MCj040396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9925" y="3968750"/>
            <a:ext cx="382588" cy="384175"/>
          </a:xfrm>
          <a:prstGeom prst="rect">
            <a:avLst/>
          </a:prstGeom>
          <a:noFill/>
          <a:extLst>
            <a:ext uri="{909E8E84-426E-40DD-AFC4-6F175D3DCCD1}">
              <a14:hiddenFill xmlns:a14="http://schemas.microsoft.com/office/drawing/2010/main">
                <a:solidFill>
                  <a:srgbClr val="FFFFFF"/>
                </a:solidFill>
              </a14:hiddenFill>
            </a:ext>
          </a:extLst>
        </p:spPr>
      </p:pic>
      <p:pic>
        <p:nvPicPr>
          <p:cNvPr id="30776" name="Picture 56" descr="MCj040396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9925" y="4437063"/>
            <a:ext cx="382588" cy="384175"/>
          </a:xfrm>
          <a:prstGeom prst="rect">
            <a:avLst/>
          </a:prstGeom>
          <a:noFill/>
          <a:extLst>
            <a:ext uri="{909E8E84-426E-40DD-AFC4-6F175D3DCCD1}">
              <a14:hiddenFill xmlns:a14="http://schemas.microsoft.com/office/drawing/2010/main">
                <a:solidFill>
                  <a:srgbClr val="FFFFFF"/>
                </a:solidFill>
              </a14:hiddenFill>
            </a:ext>
          </a:extLst>
        </p:spPr>
      </p:pic>
      <p:pic>
        <p:nvPicPr>
          <p:cNvPr id="30777" name="Picture 57" descr="MCj040396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9925" y="4891088"/>
            <a:ext cx="382588" cy="384175"/>
          </a:xfrm>
          <a:prstGeom prst="rect">
            <a:avLst/>
          </a:prstGeom>
          <a:noFill/>
          <a:extLst>
            <a:ext uri="{909E8E84-426E-40DD-AFC4-6F175D3DCCD1}">
              <a14:hiddenFill xmlns:a14="http://schemas.microsoft.com/office/drawing/2010/main">
                <a:solidFill>
                  <a:srgbClr val="FFFFFF"/>
                </a:solidFill>
              </a14:hiddenFill>
            </a:ext>
          </a:extLst>
        </p:spPr>
      </p:pic>
      <p:pic>
        <p:nvPicPr>
          <p:cNvPr id="30778" name="Picture 58" descr="MCj040396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9925" y="5380038"/>
            <a:ext cx="382588" cy="384175"/>
          </a:xfrm>
          <a:prstGeom prst="rect">
            <a:avLst/>
          </a:prstGeom>
          <a:noFill/>
          <a:extLst>
            <a:ext uri="{909E8E84-426E-40DD-AFC4-6F175D3DCCD1}">
              <a14:hiddenFill xmlns:a14="http://schemas.microsoft.com/office/drawing/2010/main">
                <a:solidFill>
                  <a:srgbClr val="FFFFFF"/>
                </a:solidFill>
              </a14:hiddenFill>
            </a:ext>
          </a:extLst>
        </p:spPr>
      </p:pic>
      <p:pic>
        <p:nvPicPr>
          <p:cNvPr id="30779" name="Picture 59" descr="MCj040396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6925" y="5761038"/>
            <a:ext cx="382588" cy="384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0661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0775"/>
                                        </p:tgtEl>
                                        <p:attrNameLst>
                                          <p:attrName>style.visibility</p:attrName>
                                        </p:attrNameLst>
                                      </p:cBhvr>
                                      <p:to>
                                        <p:strVal val="visible"/>
                                      </p:to>
                                    </p:set>
                                    <p:animEffect transition="in" filter="fade">
                                      <p:cBhvr>
                                        <p:cTn id="7" dur="2000"/>
                                        <p:tgtEl>
                                          <p:spTgt spid="307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30723">
                                            <p:txEl>
                                              <p:pRg st="2" end="2"/>
                                            </p:txEl>
                                          </p:spTgt>
                                        </p:tgtEl>
                                        <p:attrNameLst>
                                          <p:attrName>style.visibility</p:attrName>
                                        </p:attrNameLst>
                                      </p:cBhvr>
                                      <p:to>
                                        <p:strVal val="visible"/>
                                      </p:to>
                                    </p:set>
                                    <p:animEffect transition="in" filter="fade">
                                      <p:cBhvr>
                                        <p:cTn id="12" dur="3000"/>
                                        <p:tgtEl>
                                          <p:spTgt spid="30723">
                                            <p:txEl>
                                              <p:pRg st="2" end="2"/>
                                            </p:txEl>
                                          </p:spTgt>
                                        </p:tgtEl>
                                      </p:cBhvr>
                                    </p:animEffect>
                                    <p:anim calcmode="lin" valueType="num">
                                      <p:cBhvr>
                                        <p:cTn id="13" dur="30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p:cTn id="14" dur="3000" fill="hold"/>
                                        <p:tgtEl>
                                          <p:spTgt spid="30723">
                                            <p:txEl>
                                              <p:pRg st="2" end="2"/>
                                            </p:txEl>
                                          </p:spTgt>
                                        </p:tgtEl>
                                        <p:attrNameLst>
                                          <p:attrName>ppt_y</p:attrName>
                                        </p:attrNameLst>
                                      </p:cBhvr>
                                      <p:tavLst>
                                        <p:tav tm="0">
                                          <p:val>
                                            <p:strVal val="#ppt_y+.1"/>
                                          </p:val>
                                        </p:tav>
                                        <p:tav tm="100000">
                                          <p:val>
                                            <p:strVal val="#ppt_y"/>
                                          </p:val>
                                        </p:tav>
                                      </p:tavLst>
                                    </p:anim>
                                  </p:childTnLst>
                                </p:cTn>
                              </p:par>
                              <p:par>
                                <p:cTn id="15" presetID="63" presetClass="path" presetSubtype="0" accel="50000" decel="50000" fill="hold" grpId="0" nodeType="withEffect">
                                  <p:stCondLst>
                                    <p:cond delay="0"/>
                                  </p:stCondLst>
                                  <p:childTnLst>
                                    <p:animMotion origin="layout" path="M -5.55556E-7 4.44444E-6 L 0.4059 0.00555 " pathEditMode="relative" rAng="0" ptsTypes="AA">
                                      <p:cBhvr>
                                        <p:cTn id="16" dur="2000" fill="hold"/>
                                        <p:tgtEl>
                                          <p:spTgt spid="30724"/>
                                        </p:tgtEl>
                                        <p:attrNameLst>
                                          <p:attrName>ppt_x</p:attrName>
                                          <p:attrName>ppt_y</p:attrName>
                                        </p:attrNameLst>
                                      </p:cBhvr>
                                      <p:rCtr x="20295" y="278"/>
                                    </p:animMotion>
                                  </p:childTnLst>
                                </p:cTn>
                              </p:par>
                              <p:par>
                                <p:cTn id="17" presetID="6" presetClass="emph" presetSubtype="0" fill="hold" grpId="1" nodeType="withEffect">
                                  <p:stCondLst>
                                    <p:cond delay="0"/>
                                  </p:stCondLst>
                                  <p:childTnLst>
                                    <p:animScale>
                                      <p:cBhvr>
                                        <p:cTn id="18" dur="2000" fill="hold"/>
                                        <p:tgtEl>
                                          <p:spTgt spid="30724"/>
                                        </p:tgtEl>
                                      </p:cBhvr>
                                      <p:by x="450000" y="100000"/>
                                    </p:animScale>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30776"/>
                                        </p:tgtEl>
                                        <p:attrNameLst>
                                          <p:attrName>style.visibility</p:attrName>
                                        </p:attrNameLst>
                                      </p:cBhvr>
                                      <p:to>
                                        <p:strVal val="visible"/>
                                      </p:to>
                                    </p:set>
                                    <p:animEffect transition="in" filter="fade">
                                      <p:cBhvr>
                                        <p:cTn id="23" dur="2000"/>
                                        <p:tgtEl>
                                          <p:spTgt spid="3077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0723">
                                            <p:txEl>
                                              <p:pRg st="3" end="3"/>
                                            </p:txEl>
                                          </p:spTgt>
                                        </p:tgtEl>
                                        <p:attrNameLst>
                                          <p:attrName>style.visibility</p:attrName>
                                        </p:attrNameLst>
                                      </p:cBhvr>
                                      <p:to>
                                        <p:strVal val="visible"/>
                                      </p:to>
                                    </p:set>
                                    <p:animEffect transition="in" filter="fade">
                                      <p:cBhvr>
                                        <p:cTn id="28" dur="3000"/>
                                        <p:tgtEl>
                                          <p:spTgt spid="30723">
                                            <p:txEl>
                                              <p:pRg st="3" end="3"/>
                                            </p:txEl>
                                          </p:spTgt>
                                        </p:tgtEl>
                                      </p:cBhvr>
                                    </p:animEffect>
                                    <p:anim calcmode="lin" valueType="num">
                                      <p:cBhvr>
                                        <p:cTn id="29" dur="30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p:cTn id="30" dur="3000" fill="hold"/>
                                        <p:tgtEl>
                                          <p:spTgt spid="30723">
                                            <p:txEl>
                                              <p:pRg st="3" end="3"/>
                                            </p:txEl>
                                          </p:spTgt>
                                        </p:tgtEl>
                                        <p:attrNameLst>
                                          <p:attrName>ppt_y</p:attrName>
                                        </p:attrNameLst>
                                      </p:cBhvr>
                                      <p:tavLst>
                                        <p:tav tm="0">
                                          <p:val>
                                            <p:strVal val="#ppt_y+.1"/>
                                          </p:val>
                                        </p:tav>
                                        <p:tav tm="100000">
                                          <p:val>
                                            <p:strVal val="#ppt_y"/>
                                          </p:val>
                                        </p:tav>
                                      </p:tavLst>
                                    </p:anim>
                                  </p:childTnLst>
                                </p:cTn>
                              </p:par>
                              <p:par>
                                <p:cTn id="31" presetID="42" presetClass="path" presetSubtype="0" accel="50000" decel="50000" fill="hold" grpId="2" nodeType="withEffect">
                                  <p:stCondLst>
                                    <p:cond delay="0"/>
                                  </p:stCondLst>
                                  <p:childTnLst>
                                    <p:animMotion origin="layout" path="M 0.4059 0.01018 L 0.0309 0.17685 " pathEditMode="relative" rAng="0" ptsTypes="AA">
                                      <p:cBhvr>
                                        <p:cTn id="32" dur="2000" fill="hold"/>
                                        <p:tgtEl>
                                          <p:spTgt spid="30724"/>
                                        </p:tgtEl>
                                        <p:attrNameLst>
                                          <p:attrName>ppt_x</p:attrName>
                                          <p:attrName>ppt_y</p:attrName>
                                        </p:attrNameLst>
                                      </p:cBhvr>
                                      <p:rCtr x="-18750" y="8333"/>
                                    </p:animMotion>
                                  </p:childTnLst>
                                </p:cTn>
                              </p:par>
                              <p:par>
                                <p:cTn id="33" presetID="6" presetClass="emph" presetSubtype="0" fill="hold" grpId="3" nodeType="withEffect">
                                  <p:stCondLst>
                                    <p:cond delay="0"/>
                                  </p:stCondLst>
                                  <p:childTnLst>
                                    <p:animScale>
                                      <p:cBhvr>
                                        <p:cTn id="34" dur="2000" fill="hold"/>
                                        <p:tgtEl>
                                          <p:spTgt spid="30724"/>
                                        </p:tgtEl>
                                      </p:cBhvr>
                                      <p:by x="60000" y="100000"/>
                                    </p:animScale>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30777"/>
                                        </p:tgtEl>
                                        <p:attrNameLst>
                                          <p:attrName>style.visibility</p:attrName>
                                        </p:attrNameLst>
                                      </p:cBhvr>
                                      <p:to>
                                        <p:strVal val="visible"/>
                                      </p:to>
                                    </p:set>
                                    <p:animEffect transition="in" filter="fade">
                                      <p:cBhvr>
                                        <p:cTn id="39" dur="2000"/>
                                        <p:tgtEl>
                                          <p:spTgt spid="3077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30723">
                                            <p:txEl>
                                              <p:pRg st="4" end="4"/>
                                            </p:txEl>
                                          </p:spTgt>
                                        </p:tgtEl>
                                        <p:attrNameLst>
                                          <p:attrName>style.visibility</p:attrName>
                                        </p:attrNameLst>
                                      </p:cBhvr>
                                      <p:to>
                                        <p:strVal val="visible"/>
                                      </p:to>
                                    </p:set>
                                    <p:animEffect transition="in" filter="fade">
                                      <p:cBhvr>
                                        <p:cTn id="44" dur="3000"/>
                                        <p:tgtEl>
                                          <p:spTgt spid="30723">
                                            <p:txEl>
                                              <p:pRg st="4" end="4"/>
                                            </p:txEl>
                                          </p:spTgt>
                                        </p:tgtEl>
                                      </p:cBhvr>
                                    </p:animEffect>
                                    <p:anim calcmode="lin" valueType="num">
                                      <p:cBhvr>
                                        <p:cTn id="45" dur="30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p:cTn id="46" dur="3000" fill="hold"/>
                                        <p:tgtEl>
                                          <p:spTgt spid="30723">
                                            <p:txEl>
                                              <p:pRg st="4" end="4"/>
                                            </p:txEl>
                                          </p:spTgt>
                                        </p:tgtEl>
                                        <p:attrNameLst>
                                          <p:attrName>ppt_y</p:attrName>
                                        </p:attrNameLst>
                                      </p:cBhvr>
                                      <p:tavLst>
                                        <p:tav tm="0">
                                          <p:val>
                                            <p:strVal val="#ppt_y+.1"/>
                                          </p:val>
                                        </p:tav>
                                        <p:tav tm="100000">
                                          <p:val>
                                            <p:strVal val="#ppt_y"/>
                                          </p:val>
                                        </p:tav>
                                      </p:tavLst>
                                    </p:anim>
                                  </p:childTnLst>
                                </p:cTn>
                              </p:par>
                            </p:childTnLst>
                          </p:cTn>
                        </p:par>
                        <p:par>
                          <p:cTn id="47" fill="hold" nodeType="afterGroup">
                            <p:stCondLst>
                              <p:cond delay="3000"/>
                            </p:stCondLst>
                            <p:childTnLst>
                              <p:par>
                                <p:cTn id="48" presetID="20" presetClass="entr" presetSubtype="0" fill="hold" grpId="0" nodeType="afterEffect">
                                  <p:stCondLst>
                                    <p:cond delay="0"/>
                                  </p:stCondLst>
                                  <p:childTnLst>
                                    <p:set>
                                      <p:cBhvr>
                                        <p:cTn id="49" dur="1" fill="hold">
                                          <p:stCondLst>
                                            <p:cond delay="0"/>
                                          </p:stCondLst>
                                        </p:cTn>
                                        <p:tgtEl>
                                          <p:spTgt spid="30725"/>
                                        </p:tgtEl>
                                        <p:attrNameLst>
                                          <p:attrName>style.visibility</p:attrName>
                                        </p:attrNameLst>
                                      </p:cBhvr>
                                      <p:to>
                                        <p:strVal val="visible"/>
                                      </p:to>
                                    </p:set>
                                    <p:animEffect transition="in" filter="wedge">
                                      <p:cBhvr>
                                        <p:cTn id="50" dur="2000"/>
                                        <p:tgtEl>
                                          <p:spTgt spid="3072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nodeType="clickEffect">
                                  <p:stCondLst>
                                    <p:cond delay="0"/>
                                  </p:stCondLst>
                                  <p:childTnLst>
                                    <p:set>
                                      <p:cBhvr>
                                        <p:cTn id="54" dur="1" fill="hold">
                                          <p:stCondLst>
                                            <p:cond delay="0"/>
                                          </p:stCondLst>
                                        </p:cTn>
                                        <p:tgtEl>
                                          <p:spTgt spid="30778"/>
                                        </p:tgtEl>
                                        <p:attrNameLst>
                                          <p:attrName>style.visibility</p:attrName>
                                        </p:attrNameLst>
                                      </p:cBhvr>
                                      <p:to>
                                        <p:strVal val="visible"/>
                                      </p:to>
                                    </p:set>
                                    <p:animEffect transition="in" filter="fade">
                                      <p:cBhvr>
                                        <p:cTn id="55" dur="2000"/>
                                        <p:tgtEl>
                                          <p:spTgt spid="3077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2" presetClass="entr" presetSubtype="0" fill="hold" nodeType="clickEffect">
                                  <p:stCondLst>
                                    <p:cond delay="0"/>
                                  </p:stCondLst>
                                  <p:childTnLst>
                                    <p:set>
                                      <p:cBhvr>
                                        <p:cTn id="59" dur="1" fill="hold">
                                          <p:stCondLst>
                                            <p:cond delay="0"/>
                                          </p:stCondLst>
                                        </p:cTn>
                                        <p:tgtEl>
                                          <p:spTgt spid="30723">
                                            <p:txEl>
                                              <p:pRg st="5" end="5"/>
                                            </p:txEl>
                                          </p:spTgt>
                                        </p:tgtEl>
                                        <p:attrNameLst>
                                          <p:attrName>style.visibility</p:attrName>
                                        </p:attrNameLst>
                                      </p:cBhvr>
                                      <p:to>
                                        <p:strVal val="visible"/>
                                      </p:to>
                                    </p:set>
                                    <p:animEffect transition="in" filter="fade">
                                      <p:cBhvr>
                                        <p:cTn id="60" dur="3000"/>
                                        <p:tgtEl>
                                          <p:spTgt spid="30723">
                                            <p:txEl>
                                              <p:pRg st="5" end="5"/>
                                            </p:txEl>
                                          </p:spTgt>
                                        </p:tgtEl>
                                      </p:cBhvr>
                                    </p:animEffect>
                                    <p:anim calcmode="lin" valueType="num">
                                      <p:cBhvr>
                                        <p:cTn id="61" dur="30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p:cTn id="62" dur="3000" fill="hold"/>
                                        <p:tgtEl>
                                          <p:spTgt spid="30723">
                                            <p:txEl>
                                              <p:pRg st="5" end="5"/>
                                            </p:txEl>
                                          </p:spTgt>
                                        </p:tgtEl>
                                        <p:attrNameLst>
                                          <p:attrName>ppt_y</p:attrName>
                                        </p:attrNameLst>
                                      </p:cBhvr>
                                      <p:tavLst>
                                        <p:tav tm="0">
                                          <p:val>
                                            <p:strVal val="#ppt_y+.1"/>
                                          </p:val>
                                        </p:tav>
                                        <p:tav tm="100000">
                                          <p:val>
                                            <p:strVal val="#ppt_y"/>
                                          </p:val>
                                        </p:tav>
                                      </p:tavLst>
                                    </p:anim>
                                  </p:childTnLst>
                                </p:cTn>
                              </p:par>
                            </p:childTnLst>
                          </p:cTn>
                        </p:par>
                        <p:par>
                          <p:cTn id="63" fill="hold" nodeType="afterGroup">
                            <p:stCondLst>
                              <p:cond delay="3000"/>
                            </p:stCondLst>
                            <p:childTnLst>
                              <p:par>
                                <p:cTn id="64" presetID="10" presetClass="exit" presetSubtype="0" fill="hold" grpId="4" nodeType="afterEffect">
                                  <p:stCondLst>
                                    <p:cond delay="0"/>
                                  </p:stCondLst>
                                  <p:childTnLst>
                                    <p:animEffect transition="out" filter="fade">
                                      <p:cBhvr>
                                        <p:cTn id="65" dur="500"/>
                                        <p:tgtEl>
                                          <p:spTgt spid="30724"/>
                                        </p:tgtEl>
                                      </p:cBhvr>
                                    </p:animEffect>
                                    <p:set>
                                      <p:cBhvr>
                                        <p:cTn id="66" dur="1" fill="hold">
                                          <p:stCondLst>
                                            <p:cond delay="499"/>
                                          </p:stCondLst>
                                        </p:cTn>
                                        <p:tgtEl>
                                          <p:spTgt spid="30724"/>
                                        </p:tgtEl>
                                        <p:attrNameLst>
                                          <p:attrName>style.visibility</p:attrName>
                                        </p:attrNameLst>
                                      </p:cBhvr>
                                      <p:to>
                                        <p:strVal val="hidden"/>
                                      </p:to>
                                    </p:set>
                                  </p:childTnLst>
                                </p:cTn>
                              </p:par>
                            </p:childTnLst>
                          </p:cTn>
                        </p:par>
                        <p:par>
                          <p:cTn id="67" fill="hold">
                            <p:stCondLst>
                              <p:cond delay="3500"/>
                            </p:stCondLst>
                            <p:childTnLst>
                              <p:par>
                                <p:cTn id="68" presetID="22" presetClass="entr" presetSubtype="8" fill="hold" nodeType="afterEffect">
                                  <p:stCondLst>
                                    <p:cond delay="0"/>
                                  </p:stCondLst>
                                  <p:childTnLst>
                                    <p:set>
                                      <p:cBhvr>
                                        <p:cTn id="69" dur="1" fill="hold">
                                          <p:stCondLst>
                                            <p:cond delay="0"/>
                                          </p:stCondLst>
                                        </p:cTn>
                                        <p:tgtEl>
                                          <p:spTgt spid="30736"/>
                                        </p:tgtEl>
                                        <p:attrNameLst>
                                          <p:attrName>style.visibility</p:attrName>
                                        </p:attrNameLst>
                                      </p:cBhvr>
                                      <p:to>
                                        <p:strVal val="visible"/>
                                      </p:to>
                                    </p:set>
                                    <p:animEffect transition="in" filter="wipe(left)">
                                      <p:cBhvr>
                                        <p:cTn id="70" dur="2000"/>
                                        <p:tgtEl>
                                          <p:spTgt spid="30736"/>
                                        </p:tgtEl>
                                      </p:cBhvr>
                                    </p:animEffect>
                                  </p:childTnLst>
                                </p:cTn>
                              </p:par>
                            </p:childTnLst>
                          </p:cTn>
                        </p:par>
                        <p:par>
                          <p:cTn id="71" fill="hold">
                            <p:stCondLst>
                              <p:cond delay="5500"/>
                            </p:stCondLst>
                            <p:childTnLst>
                              <p:par>
                                <p:cTn id="72" presetID="18" presetClass="entr" presetSubtype="12" fill="hold" grpId="0" nodeType="afterEffect">
                                  <p:stCondLst>
                                    <p:cond delay="0"/>
                                  </p:stCondLst>
                                  <p:childTnLst>
                                    <p:set>
                                      <p:cBhvr>
                                        <p:cTn id="73" dur="1" fill="hold">
                                          <p:stCondLst>
                                            <p:cond delay="0"/>
                                          </p:stCondLst>
                                        </p:cTn>
                                        <p:tgtEl>
                                          <p:spTgt spid="30735"/>
                                        </p:tgtEl>
                                        <p:attrNameLst>
                                          <p:attrName>style.visibility</p:attrName>
                                        </p:attrNameLst>
                                      </p:cBhvr>
                                      <p:to>
                                        <p:strVal val="visible"/>
                                      </p:to>
                                    </p:set>
                                    <p:animEffect transition="in" filter="strips(downLeft)">
                                      <p:cBhvr>
                                        <p:cTn id="74" dur="500"/>
                                        <p:tgtEl>
                                          <p:spTgt spid="30735"/>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30779"/>
                                        </p:tgtEl>
                                        <p:attrNameLst>
                                          <p:attrName>style.visibility</p:attrName>
                                        </p:attrNameLst>
                                      </p:cBhvr>
                                      <p:to>
                                        <p:strVal val="visible"/>
                                      </p:to>
                                    </p:set>
                                    <p:animEffect transition="in" filter="fade">
                                      <p:cBhvr>
                                        <p:cTn id="79" dur="2000"/>
                                        <p:tgtEl>
                                          <p:spTgt spid="30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animBg="1"/>
      <p:bldP spid="30724" grpId="0" animBg="1"/>
      <p:bldP spid="30724" grpId="1" animBg="1"/>
      <p:bldP spid="30724" grpId="2" animBg="1"/>
      <p:bldP spid="30724" grpId="3" animBg="1"/>
      <p:bldP spid="30724" grpId="4" animBg="1"/>
      <p:bldP spid="3073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31758" y="2743200"/>
            <a:ext cx="2149642" cy="1219200"/>
            <a:chOff x="1431758" y="2743200"/>
            <a:chExt cx="2149642" cy="1219200"/>
          </a:xfrm>
        </p:grpSpPr>
        <p:cxnSp>
          <p:nvCxnSpPr>
            <p:cNvPr id="3" name="Straight Arrow Connector 2"/>
            <p:cNvCxnSpPr/>
            <p:nvPr/>
          </p:nvCxnSpPr>
          <p:spPr>
            <a:xfrm flipV="1">
              <a:off x="2057400" y="2743200"/>
              <a:ext cx="1524000" cy="838200"/>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1431758" y="3352800"/>
              <a:ext cx="685800" cy="609600"/>
            </a:xfrm>
            <a:prstGeom prst="ellipse">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746" name="Rectangle 2"/>
          <p:cNvSpPr>
            <a:spLocks noChangeArrowheads="1"/>
          </p:cNvSpPr>
          <p:nvPr/>
        </p:nvSpPr>
        <p:spPr bwMode="auto">
          <a:xfrm>
            <a:off x="4648200" y="2895600"/>
            <a:ext cx="3886200" cy="457200"/>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31747" name="Rectangle 3"/>
          <p:cNvSpPr>
            <a:spLocks noGrp="1" noChangeArrowheads="1"/>
          </p:cNvSpPr>
          <p:nvPr>
            <p:ph type="title"/>
          </p:nvPr>
        </p:nvSpPr>
        <p:spPr/>
        <p:txBody>
          <a:bodyPr/>
          <a:lstStyle/>
          <a:p>
            <a:r>
              <a:rPr lang="en-US" altLang="en-US"/>
              <a:t>Acts 8:38</a:t>
            </a:r>
          </a:p>
        </p:txBody>
      </p:sp>
      <p:sp>
        <p:nvSpPr>
          <p:cNvPr id="31748" name="Rectangle 4"/>
          <p:cNvSpPr>
            <a:spLocks noGrp="1" noChangeArrowheads="1"/>
          </p:cNvSpPr>
          <p:nvPr>
            <p:ph type="body" idx="1"/>
          </p:nvPr>
        </p:nvSpPr>
        <p:spPr/>
        <p:txBody>
          <a:bodyPr/>
          <a:lstStyle/>
          <a:p>
            <a:r>
              <a:rPr lang="en-US" altLang="en-US" dirty="0"/>
              <a:t>“So he commanded the chariot to stand still. And both Philip and the eunuch went down into the water, </a:t>
            </a:r>
            <a:r>
              <a:rPr lang="en-US" altLang="en-US" dirty="0">
                <a:solidFill>
                  <a:schemeClr val="bg1"/>
                </a:solidFill>
              </a:rPr>
              <a:t>and he baptized him”</a:t>
            </a:r>
          </a:p>
          <a:p>
            <a:pPr lvl="1"/>
            <a:r>
              <a:rPr lang="en-US" altLang="en-US" dirty="0"/>
              <a:t>who baptized him</a:t>
            </a:r>
            <a:r>
              <a:rPr lang="en-US" altLang="en-US" dirty="0" smtClean="0"/>
              <a:t>?</a:t>
            </a:r>
          </a:p>
          <a:p>
            <a:pPr lvl="1"/>
            <a:r>
              <a:rPr lang="en-US" altLang="en-US" dirty="0" smtClean="0"/>
              <a:t>The spirit of the Lord was there (8:39), but why did the Spirit not baptize him?</a:t>
            </a:r>
            <a:endParaRPr lang="en-US" altLang="en-US" dirty="0"/>
          </a:p>
          <a:p>
            <a:pPr lvl="1"/>
            <a:r>
              <a:rPr lang="en-US" altLang="en-US" dirty="0"/>
              <a:t>was Philip negating the mediatory office of Christ?</a:t>
            </a:r>
          </a:p>
        </p:txBody>
      </p:sp>
    </p:spTree>
    <p:extLst>
      <p:ext uri="{BB962C8B-B14F-4D97-AF65-F5344CB8AC3E}">
        <p14:creationId xmlns:p14="http://schemas.microsoft.com/office/powerpoint/2010/main" val="5793709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wipe(down)">
                                      <p:cBhvr>
                                        <p:cTn id="7" dur="4000"/>
                                        <p:tgtEl>
                                          <p:spTgt spid="31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31748">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48">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4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2.xml><?xml version="1.0" encoding="utf-8"?>
<a:themeOverride xmlns:a="http://schemas.openxmlformats.org/drawingml/2006/main">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3.xml><?xml version="1.0" encoding="utf-8"?>
<a:themeOverride xmlns:a="http://schemas.openxmlformats.org/drawingml/2006/main">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themeOverride>
</file>

<file path=docProps/app.xml><?xml version="1.0" encoding="utf-8"?>
<Properties xmlns="http://schemas.openxmlformats.org/officeDocument/2006/extended-properties" xmlns:vt="http://schemas.openxmlformats.org/officeDocument/2006/docPropsVTypes">
  <TotalTime>233</TotalTime>
  <Words>1376</Words>
  <Application>Microsoft Office PowerPoint</Application>
  <PresentationFormat>On-screen Show (4:3)</PresentationFormat>
  <Paragraphs>92</Paragraphs>
  <Slides>18</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Arial</vt:lpstr>
      <vt:lpstr>Courier New</vt:lpstr>
      <vt:lpstr>Candara</vt:lpstr>
      <vt:lpstr>Wingdings</vt:lpstr>
      <vt:lpstr>Adobe Caslon Pro</vt:lpstr>
      <vt:lpstr>Arial Black</vt:lpstr>
      <vt:lpstr>Times New Roman</vt:lpstr>
      <vt:lpstr>Calibri</vt:lpstr>
      <vt:lpstr>Office Theme</vt:lpstr>
      <vt:lpstr>Quadrant</vt:lpstr>
      <vt:lpstr>Reasoning Is A Good Thing!</vt:lpstr>
      <vt:lpstr>Martin’s Unanswerable Questions</vt:lpstr>
      <vt:lpstr>Answer:</vt:lpstr>
      <vt:lpstr>The Knife Cuts Both Ways!</vt:lpstr>
      <vt:lpstr>PowerPoint Presentation</vt:lpstr>
      <vt:lpstr>Martin’s Unanswerable Questions</vt:lpstr>
      <vt:lpstr>Answer:</vt:lpstr>
      <vt:lpstr>Matthew 28:18, 19</vt:lpstr>
      <vt:lpstr>Acts 8:38</vt:lpstr>
      <vt:lpstr>1 Corinthians 12:13</vt:lpstr>
      <vt:lpstr>1 Corinthians 12:13</vt:lpstr>
      <vt:lpstr>1 Corinthians 12:13</vt:lpstr>
      <vt:lpstr>1 Corinthians 12:13</vt:lpstr>
      <vt:lpstr>“TWO” many baptisms</vt:lpstr>
      <vt:lpstr>“TWO” many baptisms</vt:lpstr>
      <vt:lpstr>1 Peter 3:20, 21</vt:lpstr>
      <vt:lpstr>Questions Needing Answered</vt:lpstr>
      <vt:lpstr>Have You Obeyed The Gospel As It Was Preached in the First Century?</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Martin’s Unanswerable Questions</dc:title>
  <dc:creator>Steven J. Wallace</dc:creator>
  <cp:lastModifiedBy>Steven J. Wallace</cp:lastModifiedBy>
  <cp:revision>20</cp:revision>
  <dcterms:created xsi:type="dcterms:W3CDTF">2015-11-06T22:06:46Z</dcterms:created>
  <dcterms:modified xsi:type="dcterms:W3CDTF">2015-11-07T01:59:58Z</dcterms:modified>
</cp:coreProperties>
</file>